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17"/>
  </p:notesMasterIdLst>
  <p:handoutMasterIdLst>
    <p:handoutMasterId r:id="rId18"/>
  </p:handoutMasterIdLst>
  <p:sldIdLst>
    <p:sldId id="256" r:id="rId2"/>
    <p:sldId id="457" r:id="rId3"/>
    <p:sldId id="488" r:id="rId4"/>
    <p:sldId id="489" r:id="rId5"/>
    <p:sldId id="490" r:id="rId6"/>
    <p:sldId id="491" r:id="rId7"/>
    <p:sldId id="492" r:id="rId8"/>
    <p:sldId id="493" r:id="rId9"/>
    <p:sldId id="557" r:id="rId10"/>
    <p:sldId id="494" r:id="rId11"/>
    <p:sldId id="495" r:id="rId12"/>
    <p:sldId id="561" r:id="rId13"/>
    <p:sldId id="562" r:id="rId14"/>
    <p:sldId id="547" r:id="rId15"/>
    <p:sldId id="577" r:id="rId16"/>
  </p:sldIdLst>
  <p:sldSz cx="9144000" cy="6858000" type="screen4x3"/>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lly-Anne Cleveland" initials="SC" lastIdx="205" clrIdx="0">
    <p:extLst>
      <p:ext uri="{19B8F6BF-5375-455C-9EA6-DF929625EA0E}">
        <p15:presenceInfo xmlns:p15="http://schemas.microsoft.com/office/powerpoint/2012/main" userId="S::scleveland@fjc.gov::10b86261-5de4-4907-9a38-0699754ffba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E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80" autoAdjust="0"/>
    <p:restoredTop sz="81758" autoAdjust="0"/>
  </p:normalViewPr>
  <p:slideViewPr>
    <p:cSldViewPr snapToGrid="0">
      <p:cViewPr varScale="1">
        <p:scale>
          <a:sx n="76" d="100"/>
          <a:sy n="76" d="100"/>
        </p:scale>
        <p:origin x="1566" y="90"/>
      </p:cViewPr>
      <p:guideLst/>
    </p:cSldViewPr>
  </p:slideViewPr>
  <p:notesTextViewPr>
    <p:cViewPr>
      <p:scale>
        <a:sx n="1" d="1"/>
        <a:sy n="1" d="1"/>
      </p:scale>
      <p:origin x="0" y="0"/>
    </p:cViewPr>
  </p:notesTextViewPr>
  <p:notesViewPr>
    <p:cSldViewPr snapToGrid="0">
      <p:cViewPr varScale="1">
        <p:scale>
          <a:sx n="64" d="100"/>
          <a:sy n="64" d="100"/>
        </p:scale>
        <p:origin x="2408" y="3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E56093-FF13-4AB9-8EE5-758C188C6FA8}"/>
              </a:ext>
            </a:extLst>
          </p:cNvPr>
          <p:cNvSpPr>
            <a:spLocks noGrp="1"/>
          </p:cNvSpPr>
          <p:nvPr>
            <p:ph type="hdr" sz="quarter"/>
          </p:nvPr>
        </p:nvSpPr>
        <p:spPr>
          <a:xfrm>
            <a:off x="0" y="1"/>
            <a:ext cx="4028440" cy="351737"/>
          </a:xfrm>
          <a:prstGeom prst="rect">
            <a:avLst/>
          </a:prstGeom>
        </p:spPr>
        <p:txBody>
          <a:bodyPr vert="horz" lIns="93177" tIns="46589" rIns="93177" bIns="46589" rtlCol="0"/>
          <a:lstStyle>
            <a:lvl1pPr algn="l">
              <a:defRPr sz="1200"/>
            </a:lvl1pPr>
          </a:lstStyle>
          <a:p>
            <a:endParaRPr lang="en-US"/>
          </a:p>
        </p:txBody>
      </p:sp>
      <p:sp>
        <p:nvSpPr>
          <p:cNvPr id="3" name="Date Placeholder 2">
            <a:extLst>
              <a:ext uri="{FF2B5EF4-FFF2-40B4-BE49-F238E27FC236}">
                <a16:creationId xmlns:a16="http://schemas.microsoft.com/office/drawing/2014/main" id="{CDF0E218-5849-4209-807C-926BB63E5F62}"/>
              </a:ext>
            </a:extLst>
          </p:cNvPr>
          <p:cNvSpPr>
            <a:spLocks noGrp="1"/>
          </p:cNvSpPr>
          <p:nvPr>
            <p:ph type="dt" sz="quarter" idx="1"/>
          </p:nvPr>
        </p:nvSpPr>
        <p:spPr>
          <a:xfrm>
            <a:off x="5265809" y="1"/>
            <a:ext cx="4028440" cy="351737"/>
          </a:xfrm>
          <a:prstGeom prst="rect">
            <a:avLst/>
          </a:prstGeom>
        </p:spPr>
        <p:txBody>
          <a:bodyPr vert="horz" lIns="93177" tIns="46589" rIns="93177" bIns="46589" rtlCol="0"/>
          <a:lstStyle>
            <a:lvl1pPr algn="r">
              <a:defRPr sz="1200"/>
            </a:lvl1pPr>
          </a:lstStyle>
          <a:p>
            <a:fld id="{B9C6E3BF-C3E5-4D71-8CDF-74E16371E3C8}" type="datetimeFigureOut">
              <a:rPr lang="en-US" smtClean="0"/>
              <a:t>5/29/2020</a:t>
            </a:fld>
            <a:endParaRPr lang="en-US"/>
          </a:p>
        </p:txBody>
      </p:sp>
      <p:sp>
        <p:nvSpPr>
          <p:cNvPr id="4" name="Footer Placeholder 3">
            <a:extLst>
              <a:ext uri="{FF2B5EF4-FFF2-40B4-BE49-F238E27FC236}">
                <a16:creationId xmlns:a16="http://schemas.microsoft.com/office/drawing/2014/main" id="{A49F3C08-C1CA-4781-99B9-D7228F362151}"/>
              </a:ext>
            </a:extLst>
          </p:cNvPr>
          <p:cNvSpPr>
            <a:spLocks noGrp="1"/>
          </p:cNvSpPr>
          <p:nvPr>
            <p:ph type="ftr" sz="quarter" idx="2"/>
          </p:nvPr>
        </p:nvSpPr>
        <p:spPr>
          <a:xfrm>
            <a:off x="0" y="6658664"/>
            <a:ext cx="4028440" cy="351736"/>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3E0A4871-3E7F-403A-A112-C3AF40CE36DF}"/>
              </a:ext>
            </a:extLst>
          </p:cNvPr>
          <p:cNvSpPr>
            <a:spLocks noGrp="1"/>
          </p:cNvSpPr>
          <p:nvPr>
            <p:ph type="sldNum" sz="quarter" idx="3"/>
          </p:nvPr>
        </p:nvSpPr>
        <p:spPr>
          <a:xfrm>
            <a:off x="5265809" y="6658664"/>
            <a:ext cx="4028440" cy="351736"/>
          </a:xfrm>
          <a:prstGeom prst="rect">
            <a:avLst/>
          </a:prstGeom>
        </p:spPr>
        <p:txBody>
          <a:bodyPr vert="horz" lIns="93177" tIns="46589" rIns="93177" bIns="46589" rtlCol="0" anchor="b"/>
          <a:lstStyle>
            <a:lvl1pPr algn="r">
              <a:defRPr sz="1200"/>
            </a:lvl1pPr>
          </a:lstStyle>
          <a:p>
            <a:fld id="{D87D9F13-DA0C-42A4-8701-E153A6B00304}" type="slidenum">
              <a:rPr lang="en-US" smtClean="0"/>
              <a:t>‹#›</a:t>
            </a:fld>
            <a:endParaRPr lang="en-US"/>
          </a:p>
        </p:txBody>
      </p:sp>
    </p:spTree>
    <p:extLst>
      <p:ext uri="{BB962C8B-B14F-4D97-AF65-F5344CB8AC3E}">
        <p14:creationId xmlns:p14="http://schemas.microsoft.com/office/powerpoint/2010/main" val="38580017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029282" cy="351957"/>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265014" y="0"/>
            <a:ext cx="4029282" cy="351957"/>
          </a:xfrm>
          <a:prstGeom prst="rect">
            <a:avLst/>
          </a:prstGeom>
        </p:spPr>
        <p:txBody>
          <a:bodyPr vert="horz" lIns="91440" tIns="45720" rIns="91440" bIns="45720" rtlCol="0"/>
          <a:lstStyle>
            <a:lvl1pPr algn="r">
              <a:defRPr sz="1200"/>
            </a:lvl1pPr>
          </a:lstStyle>
          <a:p>
            <a:fld id="{706BAB9C-457D-4DCD-818B-40313547B72F}" type="datetimeFigureOut">
              <a:rPr lang="en-US" smtClean="0"/>
              <a:t>5/29/2020</a:t>
            </a:fld>
            <a:endParaRPr lang="en-US"/>
          </a:p>
        </p:txBody>
      </p:sp>
      <p:sp>
        <p:nvSpPr>
          <p:cNvPr id="4" name="Slide Image Placeholder 3"/>
          <p:cNvSpPr>
            <a:spLocks noGrp="1" noRot="1" noChangeAspect="1"/>
          </p:cNvSpPr>
          <p:nvPr>
            <p:ph type="sldImg" idx="2"/>
          </p:nvPr>
        </p:nvSpPr>
        <p:spPr>
          <a:xfrm>
            <a:off x="3071813" y="876300"/>
            <a:ext cx="3152775" cy="23653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30482" y="3373516"/>
            <a:ext cx="7435436" cy="276058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6658444"/>
            <a:ext cx="4029282" cy="35195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265014" y="6658444"/>
            <a:ext cx="4029282" cy="351957"/>
          </a:xfrm>
          <a:prstGeom prst="rect">
            <a:avLst/>
          </a:prstGeom>
        </p:spPr>
        <p:txBody>
          <a:bodyPr vert="horz" lIns="91440" tIns="45720" rIns="91440" bIns="45720" rtlCol="0" anchor="b"/>
          <a:lstStyle>
            <a:lvl1pPr algn="r">
              <a:defRPr sz="1200"/>
            </a:lvl1pPr>
          </a:lstStyle>
          <a:p>
            <a:fld id="{A836D5B6-5D01-4DEB-8F4F-4AEAFED8D0C4}" type="slidenum">
              <a:rPr lang="en-US" smtClean="0"/>
              <a:t>‹#›</a:t>
            </a:fld>
            <a:endParaRPr lang="en-US"/>
          </a:p>
        </p:txBody>
      </p:sp>
    </p:spTree>
    <p:extLst>
      <p:ext uri="{BB962C8B-B14F-4D97-AF65-F5344CB8AC3E}">
        <p14:creationId xmlns:p14="http://schemas.microsoft.com/office/powerpoint/2010/main" val="15250931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71813" y="876300"/>
            <a:ext cx="3152775" cy="2365375"/>
          </a:xfrm>
        </p:spPr>
      </p:sp>
      <p:sp>
        <p:nvSpPr>
          <p:cNvPr id="3" name="Notes Placeholder 2"/>
          <p:cNvSpPr>
            <a:spLocks noGrp="1"/>
          </p:cNvSpPr>
          <p:nvPr>
            <p:ph type="body" idx="1"/>
          </p:nvPr>
        </p:nvSpPr>
        <p:spPr/>
        <p:txBody>
          <a:bodyPr/>
          <a:lstStyle/>
          <a:p>
            <a:r>
              <a:rPr lang="en-US" dirty="0"/>
              <a:t>This presentation was greatly benefitted by the following individuals, who reviewed an earlier draft of the presentation: Hon. Shon Hastings, Hon. Craig Whitley, Hon. Cate </a:t>
            </a:r>
            <a:r>
              <a:rPr lang="en-US" dirty="0" err="1"/>
              <a:t>Furay</a:t>
            </a:r>
            <a:r>
              <a:rPr lang="en-US" dirty="0"/>
              <a:t>, Hon. Charles L. Nail, Jr., Hon. Ashely Chan, Hon. Robert </a:t>
            </a:r>
            <a:r>
              <a:rPr lang="en-US" dirty="0" err="1"/>
              <a:t>Kressel</a:t>
            </a:r>
            <a:r>
              <a:rPr lang="en-US" dirty="0"/>
              <a:t>, Hon. Robert Drain, Hon. Diane Finkle, Hon. Robert </a:t>
            </a:r>
            <a:r>
              <a:rPr lang="en-US" dirty="0" err="1"/>
              <a:t>Faris</a:t>
            </a:r>
            <a:r>
              <a:rPr lang="en-US" dirty="0"/>
              <a:t>, Elizabeth Wiggins, and Brian Lynch. The presentation utilizes and expands on prior educational materials provided alongside interviews held by Dr. Jason Cantone with: Hon. Dan Collins, Hon. Brian Davis, Hon. Robert </a:t>
            </a:r>
            <a:r>
              <a:rPr lang="en-US" dirty="0" err="1"/>
              <a:t>Faris</a:t>
            </a:r>
            <a:r>
              <a:rPr lang="en-US" dirty="0"/>
              <a:t>, Hon. Cate </a:t>
            </a:r>
            <a:r>
              <a:rPr lang="en-US" dirty="0" err="1"/>
              <a:t>Furay</a:t>
            </a:r>
            <a:r>
              <a:rPr lang="en-US" dirty="0"/>
              <a:t>, Hon. Martin Glenn, Hon. A. Benjamin </a:t>
            </a:r>
            <a:r>
              <a:rPr lang="en-US" dirty="0" err="1"/>
              <a:t>Goldgar</a:t>
            </a:r>
            <a:r>
              <a:rPr lang="en-US" dirty="0"/>
              <a:t>, Hon. Mary Gorman, Hon. Laurel </a:t>
            </a:r>
            <a:r>
              <a:rPr lang="en-US" dirty="0" err="1"/>
              <a:t>Isicoff</a:t>
            </a:r>
            <a:r>
              <a:rPr lang="en-US" dirty="0"/>
              <a:t>, Hon. Catherine McEwen, Hon. Robyn Moberly, Hon. Mindy Mora, Hon. Chris </a:t>
            </a:r>
            <a:r>
              <a:rPr lang="en-US" dirty="0" err="1"/>
              <a:t>Panos</a:t>
            </a:r>
            <a:r>
              <a:rPr lang="en-US" dirty="0"/>
              <a:t>, Hon. Laura Taylor, and Ann M. Anderson. This presentation was made better by all of these individuals, as well as the Judicial Conference Committee on Federal-State Jurisdiction. </a:t>
            </a:r>
          </a:p>
        </p:txBody>
      </p:sp>
      <p:sp>
        <p:nvSpPr>
          <p:cNvPr id="4" name="Slide Number Placeholder 3"/>
          <p:cNvSpPr>
            <a:spLocks noGrp="1"/>
          </p:cNvSpPr>
          <p:nvPr>
            <p:ph type="sldNum" sz="quarter" idx="10"/>
          </p:nvPr>
        </p:nvSpPr>
        <p:spPr/>
        <p:txBody>
          <a:bodyPr/>
          <a:lstStyle/>
          <a:p>
            <a:fld id="{A836D5B6-5D01-4DEB-8F4F-4AEAFED8D0C4}" type="slidenum">
              <a:rPr lang="en-US" smtClean="0"/>
              <a:t>1</a:t>
            </a:fld>
            <a:endParaRPr lang="en-US"/>
          </a:p>
        </p:txBody>
      </p:sp>
    </p:spTree>
    <p:extLst>
      <p:ext uri="{BB962C8B-B14F-4D97-AF65-F5344CB8AC3E}">
        <p14:creationId xmlns:p14="http://schemas.microsoft.com/office/powerpoint/2010/main" val="10392289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71813" y="876300"/>
            <a:ext cx="3152775" cy="236537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36D5B6-5D01-4DEB-8F4F-4AEAFED8D0C4}" type="slidenum">
              <a:rPr lang="en-US" smtClean="0"/>
              <a:t>10</a:t>
            </a:fld>
            <a:endParaRPr lang="en-US"/>
          </a:p>
        </p:txBody>
      </p:sp>
    </p:spTree>
    <p:extLst>
      <p:ext uri="{BB962C8B-B14F-4D97-AF65-F5344CB8AC3E}">
        <p14:creationId xmlns:p14="http://schemas.microsoft.com/office/powerpoint/2010/main" val="23003598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71813" y="876300"/>
            <a:ext cx="3152775" cy="23653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836D5B6-5D01-4DEB-8F4F-4AEAFED8D0C4}" type="slidenum">
              <a:rPr lang="en-US" smtClean="0"/>
              <a:t>11</a:t>
            </a:fld>
            <a:endParaRPr lang="en-US"/>
          </a:p>
        </p:txBody>
      </p:sp>
    </p:spTree>
    <p:extLst>
      <p:ext uri="{BB962C8B-B14F-4D97-AF65-F5344CB8AC3E}">
        <p14:creationId xmlns:p14="http://schemas.microsoft.com/office/powerpoint/2010/main" val="20547047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71813" y="876300"/>
            <a:ext cx="3152775" cy="236537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36D5B6-5D01-4DEB-8F4F-4AEAFED8D0C4}" type="slidenum">
              <a:rPr lang="en-US" smtClean="0"/>
              <a:t>12</a:t>
            </a:fld>
            <a:endParaRPr lang="en-US"/>
          </a:p>
        </p:txBody>
      </p:sp>
    </p:spTree>
    <p:extLst>
      <p:ext uri="{BB962C8B-B14F-4D97-AF65-F5344CB8AC3E}">
        <p14:creationId xmlns:p14="http://schemas.microsoft.com/office/powerpoint/2010/main" val="35321528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71813" y="876300"/>
            <a:ext cx="3152775" cy="236537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36D5B6-5D01-4DEB-8F4F-4AEAFED8D0C4}" type="slidenum">
              <a:rPr lang="en-US" smtClean="0"/>
              <a:t>13</a:t>
            </a:fld>
            <a:endParaRPr lang="en-US"/>
          </a:p>
        </p:txBody>
      </p:sp>
    </p:spTree>
    <p:extLst>
      <p:ext uri="{BB962C8B-B14F-4D97-AF65-F5344CB8AC3E}">
        <p14:creationId xmlns:p14="http://schemas.microsoft.com/office/powerpoint/2010/main" val="23859584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71813" y="876300"/>
            <a:ext cx="3152775" cy="236537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36D5B6-5D01-4DEB-8F4F-4AEAFED8D0C4}" type="slidenum">
              <a:rPr lang="en-US" smtClean="0"/>
              <a:t>14</a:t>
            </a:fld>
            <a:endParaRPr lang="en-US"/>
          </a:p>
        </p:txBody>
      </p:sp>
    </p:spTree>
    <p:extLst>
      <p:ext uri="{BB962C8B-B14F-4D97-AF65-F5344CB8AC3E}">
        <p14:creationId xmlns:p14="http://schemas.microsoft.com/office/powerpoint/2010/main" val="39840338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71813" y="876300"/>
            <a:ext cx="3152775" cy="236537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36D5B6-5D01-4DEB-8F4F-4AEAFED8D0C4}" type="slidenum">
              <a:rPr lang="en-US" smtClean="0"/>
              <a:t>15</a:t>
            </a:fld>
            <a:endParaRPr lang="en-US"/>
          </a:p>
        </p:txBody>
      </p:sp>
    </p:spTree>
    <p:extLst>
      <p:ext uri="{BB962C8B-B14F-4D97-AF65-F5344CB8AC3E}">
        <p14:creationId xmlns:p14="http://schemas.microsoft.com/office/powerpoint/2010/main" val="9556500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71813" y="876300"/>
            <a:ext cx="3152775" cy="2365375"/>
          </a:xfrm>
        </p:spPr>
      </p:sp>
      <p:sp>
        <p:nvSpPr>
          <p:cNvPr id="3" name="Notes Placeholder 2"/>
          <p:cNvSpPr>
            <a:spLocks noGrp="1"/>
          </p:cNvSpPr>
          <p:nvPr>
            <p:ph type="body" idx="1"/>
          </p:nvPr>
        </p:nvSpPr>
        <p:spPr/>
        <p:txBody>
          <a:bodyPr/>
          <a:lstStyle/>
          <a:p>
            <a:r>
              <a:rPr lang="en-US" dirty="0"/>
              <a:t>If you would like a </a:t>
            </a:r>
            <a:r>
              <a:rPr lang="en-US" dirty="0" err="1"/>
              <a:t>Powerpoint</a:t>
            </a:r>
            <a:r>
              <a:rPr lang="en-US" dirty="0"/>
              <a:t> that includes the full presentation or the topics provided in the note, please visit fjc.gov/</a:t>
            </a:r>
            <a:r>
              <a:rPr lang="en-US" dirty="0" err="1"/>
              <a:t>fedstate</a:t>
            </a:r>
            <a:r>
              <a:rPr lang="en-US" dirty="0"/>
              <a:t>.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36D5B6-5D01-4DEB-8F4F-4AEAFED8D0C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099454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71813" y="876300"/>
            <a:ext cx="3152775" cy="236537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36D5B6-5D01-4DEB-8F4F-4AEAFED8D0C4}" type="slidenum">
              <a:rPr lang="en-US" smtClean="0"/>
              <a:t>3</a:t>
            </a:fld>
            <a:endParaRPr lang="en-US"/>
          </a:p>
        </p:txBody>
      </p:sp>
    </p:spTree>
    <p:extLst>
      <p:ext uri="{BB962C8B-B14F-4D97-AF65-F5344CB8AC3E}">
        <p14:creationId xmlns:p14="http://schemas.microsoft.com/office/powerpoint/2010/main" val="24334419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71813" y="876300"/>
            <a:ext cx="3152775" cy="236537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36D5B6-5D01-4DEB-8F4F-4AEAFED8D0C4}" type="slidenum">
              <a:rPr lang="en-US" smtClean="0"/>
              <a:t>4</a:t>
            </a:fld>
            <a:endParaRPr lang="en-US"/>
          </a:p>
        </p:txBody>
      </p:sp>
    </p:spTree>
    <p:extLst>
      <p:ext uri="{BB962C8B-B14F-4D97-AF65-F5344CB8AC3E}">
        <p14:creationId xmlns:p14="http://schemas.microsoft.com/office/powerpoint/2010/main" val="40351441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71813" y="876300"/>
            <a:ext cx="3152775" cy="236537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36D5B6-5D01-4DEB-8F4F-4AEAFED8D0C4}" type="slidenum">
              <a:rPr lang="en-US" smtClean="0"/>
              <a:t>5</a:t>
            </a:fld>
            <a:endParaRPr lang="en-US"/>
          </a:p>
        </p:txBody>
      </p:sp>
    </p:spTree>
    <p:extLst>
      <p:ext uri="{BB962C8B-B14F-4D97-AF65-F5344CB8AC3E}">
        <p14:creationId xmlns:p14="http://schemas.microsoft.com/office/powerpoint/2010/main" val="33553581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71813" y="876300"/>
            <a:ext cx="3152775" cy="236537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36D5B6-5D01-4DEB-8F4F-4AEAFED8D0C4}" type="slidenum">
              <a:rPr lang="en-US" smtClean="0"/>
              <a:t>6</a:t>
            </a:fld>
            <a:endParaRPr lang="en-US"/>
          </a:p>
        </p:txBody>
      </p:sp>
    </p:spTree>
    <p:extLst>
      <p:ext uri="{BB962C8B-B14F-4D97-AF65-F5344CB8AC3E}">
        <p14:creationId xmlns:p14="http://schemas.microsoft.com/office/powerpoint/2010/main" val="14217078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71813" y="876300"/>
            <a:ext cx="3152775" cy="2365375"/>
          </a:xfrm>
        </p:spPr>
      </p:sp>
      <p:sp>
        <p:nvSpPr>
          <p:cNvPr id="3" name="Notes Placeholder 2"/>
          <p:cNvSpPr>
            <a:spLocks noGrp="1"/>
          </p:cNvSpPr>
          <p:nvPr>
            <p:ph type="body" idx="1"/>
          </p:nvPr>
        </p:nvSpPr>
        <p:spPr/>
        <p:txBody>
          <a:bodyPr/>
          <a:lstStyle/>
          <a:p>
            <a:pPr marL="0" indent="0">
              <a:lnSpc>
                <a:spcPct val="100000"/>
              </a:lnSpc>
              <a:buNone/>
            </a:pPr>
            <a:r>
              <a:rPr lang="en-US" sz="1200" b="1" dirty="0">
                <a:latin typeface="Arial" panose="020B0604020202020204" pitchFamily="34" charset="0"/>
                <a:ea typeface="Baskerville Old Face" panose="02020602080505020303" pitchFamily="18" charset="0"/>
                <a:cs typeface="Arial" panose="020B0604020202020204" pitchFamily="34" charset="0"/>
              </a:rPr>
              <a:t>Again, as noted on a prior slide: </a:t>
            </a:r>
          </a:p>
          <a:p>
            <a:pPr marL="0" indent="0">
              <a:lnSpc>
                <a:spcPct val="100000"/>
              </a:lnSpc>
              <a:buNone/>
            </a:pPr>
            <a:endParaRPr lang="en-US" sz="1200" b="1" dirty="0">
              <a:latin typeface="Arial" panose="020B0604020202020204" pitchFamily="34" charset="0"/>
              <a:ea typeface="Baskerville Old Face" panose="02020602080505020303" pitchFamily="18" charset="0"/>
              <a:cs typeface="Arial" panose="020B0604020202020204" pitchFamily="34" charset="0"/>
            </a:endParaRPr>
          </a:p>
          <a:p>
            <a:pPr marL="0" indent="0">
              <a:lnSpc>
                <a:spcPct val="100000"/>
              </a:lnSpc>
              <a:buNone/>
            </a:pPr>
            <a:r>
              <a:rPr lang="en-US" sz="1200" b="1" dirty="0">
                <a:latin typeface="Arial" panose="020B0604020202020204" pitchFamily="34" charset="0"/>
                <a:ea typeface="Baskerville Old Face" panose="02020602080505020303" pitchFamily="18" charset="0"/>
                <a:cs typeface="Arial" panose="020B0604020202020204" pitchFamily="34" charset="0"/>
              </a:rPr>
              <a:t>Caution: </a:t>
            </a:r>
            <a:r>
              <a:rPr lang="en-US" sz="1200" dirty="0">
                <a:latin typeface="Arial" panose="020B0604020202020204" pitchFamily="34" charset="0"/>
                <a:ea typeface="Times New Roman" pitchFamily="2" charset="0"/>
                <a:cs typeface="Arial" panose="020B0604020202020204" pitchFamily="34" charset="0"/>
              </a:rPr>
              <a:t>The law regarding to what extent the automatic stay terminates after 30 days for an individual who files a case within a year of the existence of a prior case is controversial.  </a:t>
            </a:r>
          </a:p>
          <a:p>
            <a:pPr marL="0" marR="0" indent="0">
              <a:spcBef>
                <a:spcPts val="0"/>
              </a:spcBef>
              <a:spcAft>
                <a:spcPts val="0"/>
              </a:spcAft>
              <a:buNone/>
            </a:pPr>
            <a:endParaRPr lang="en-US" sz="1200" i="1" dirty="0">
              <a:latin typeface="Arial" panose="020B0604020202020204" pitchFamily="34" charset="0"/>
              <a:ea typeface="Times New Roman" pitchFamily="2" charset="0"/>
              <a:cs typeface="Arial" panose="020B0604020202020204" pitchFamily="34" charset="0"/>
            </a:endParaRPr>
          </a:p>
          <a:p>
            <a:pPr marL="0" marR="0" indent="0">
              <a:spcBef>
                <a:spcPts val="0"/>
              </a:spcBef>
              <a:spcAft>
                <a:spcPts val="0"/>
              </a:spcAft>
              <a:buNone/>
            </a:pPr>
            <a:r>
              <a:rPr lang="en-US" sz="1200" i="1" dirty="0">
                <a:latin typeface="Arial" panose="020B0604020202020204" pitchFamily="34" charset="0"/>
                <a:ea typeface="Times New Roman" pitchFamily="2" charset="0"/>
                <a:cs typeface="Arial" panose="020B0604020202020204" pitchFamily="34" charset="0"/>
              </a:rPr>
              <a:t>See Rose v. Select Portfolio Servicing Inc., </a:t>
            </a:r>
            <a:r>
              <a:rPr lang="en-US" sz="1200" dirty="0">
                <a:latin typeface="Arial" panose="020B0604020202020204" pitchFamily="34" charset="0"/>
                <a:ea typeface="Times New Roman" pitchFamily="2" charset="0"/>
                <a:cs typeface="Arial" panose="020B0604020202020204" pitchFamily="34" charset="0"/>
              </a:rPr>
              <a:t>945 F.3d 226</a:t>
            </a:r>
            <a:r>
              <a:rPr lang="en-US" sz="1200" i="1" dirty="0">
                <a:latin typeface="Arial" panose="020B0604020202020204" pitchFamily="34" charset="0"/>
                <a:ea typeface="Times New Roman" pitchFamily="2" charset="0"/>
                <a:cs typeface="Arial" panose="020B0604020202020204" pitchFamily="34" charset="0"/>
              </a:rPr>
              <a:t>  </a:t>
            </a:r>
            <a:r>
              <a:rPr lang="en-US" sz="1200" dirty="0">
                <a:latin typeface="Arial" panose="020B0604020202020204" pitchFamily="34" charset="0"/>
                <a:ea typeface="Times New Roman" pitchFamily="2" charset="0"/>
                <a:cs typeface="Arial" panose="020B0604020202020204" pitchFamily="34" charset="0"/>
              </a:rPr>
              <a:t>(5</a:t>
            </a:r>
            <a:r>
              <a:rPr lang="en-US" sz="1200" baseline="30000" dirty="0">
                <a:latin typeface="Arial" panose="020B0604020202020204" pitchFamily="34" charset="0"/>
                <a:ea typeface="Times New Roman" pitchFamily="2" charset="0"/>
                <a:cs typeface="Arial" panose="020B0604020202020204" pitchFamily="34" charset="0"/>
              </a:rPr>
              <a:t>th</a:t>
            </a:r>
            <a:r>
              <a:rPr lang="en-US" sz="1200" dirty="0">
                <a:latin typeface="Arial" panose="020B0604020202020204" pitchFamily="34" charset="0"/>
                <a:ea typeface="Times New Roman" pitchFamily="2" charset="0"/>
                <a:cs typeface="Arial" panose="020B0604020202020204" pitchFamily="34" charset="0"/>
              </a:rPr>
              <a:t> Cir. 2019); </a:t>
            </a:r>
            <a:r>
              <a:rPr lang="en-US" sz="1200" i="1" dirty="0">
                <a:latin typeface="Arial" panose="020B0604020202020204" pitchFamily="34" charset="0"/>
                <a:ea typeface="Times New Roman" pitchFamily="2" charset="0"/>
                <a:cs typeface="Arial" panose="020B0604020202020204" pitchFamily="34" charset="0"/>
              </a:rPr>
              <a:t> contra, In re Smith, </a:t>
            </a:r>
            <a:r>
              <a:rPr lang="en-US" sz="1200" dirty="0">
                <a:latin typeface="Arial" panose="020B0604020202020204" pitchFamily="34" charset="0"/>
                <a:ea typeface="Times New Roman" pitchFamily="2" charset="0"/>
                <a:cs typeface="Arial" panose="020B0604020202020204" pitchFamily="34" charset="0"/>
              </a:rPr>
              <a:t>910 F.3d 576 (1</a:t>
            </a:r>
            <a:r>
              <a:rPr lang="en-US" sz="1200" baseline="30000" dirty="0">
                <a:latin typeface="Arial" panose="020B0604020202020204" pitchFamily="34" charset="0"/>
                <a:ea typeface="Times New Roman" pitchFamily="2" charset="0"/>
                <a:cs typeface="Arial" panose="020B0604020202020204" pitchFamily="34" charset="0"/>
              </a:rPr>
              <a:t>st</a:t>
            </a:r>
            <a:r>
              <a:rPr lang="en-US" sz="1200" dirty="0">
                <a:latin typeface="Arial" panose="020B0604020202020204" pitchFamily="34" charset="0"/>
                <a:ea typeface="Times New Roman" pitchFamily="2" charset="0"/>
                <a:cs typeface="Arial" panose="020B0604020202020204" pitchFamily="34" charset="0"/>
              </a:rPr>
              <a:t> Cir. 2018).  </a:t>
            </a:r>
            <a:endParaRPr lang="en-US" sz="1200" dirty="0">
              <a:latin typeface="Arial" panose="020B0604020202020204" pitchFamily="34" charset="0"/>
              <a:ea typeface="DengXian" panose="02010600030101010101" pitchFamily="2" charset="-122"/>
              <a:cs typeface="Arial" panose="020B0604020202020204" pitchFamily="34" charset="0"/>
            </a:endParaRPr>
          </a:p>
          <a:p>
            <a:endParaRPr lang="en-US" dirty="0"/>
          </a:p>
        </p:txBody>
      </p:sp>
      <p:sp>
        <p:nvSpPr>
          <p:cNvPr id="4" name="Slide Number Placeholder 3"/>
          <p:cNvSpPr>
            <a:spLocks noGrp="1"/>
          </p:cNvSpPr>
          <p:nvPr>
            <p:ph type="sldNum" sz="quarter" idx="10"/>
          </p:nvPr>
        </p:nvSpPr>
        <p:spPr/>
        <p:txBody>
          <a:bodyPr/>
          <a:lstStyle/>
          <a:p>
            <a:fld id="{A836D5B6-5D01-4DEB-8F4F-4AEAFED8D0C4}" type="slidenum">
              <a:rPr lang="en-US" smtClean="0"/>
              <a:t>7</a:t>
            </a:fld>
            <a:endParaRPr lang="en-US"/>
          </a:p>
        </p:txBody>
      </p:sp>
    </p:spTree>
    <p:extLst>
      <p:ext uri="{BB962C8B-B14F-4D97-AF65-F5344CB8AC3E}">
        <p14:creationId xmlns:p14="http://schemas.microsoft.com/office/powerpoint/2010/main" val="40026511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71813" y="876300"/>
            <a:ext cx="3152775" cy="236537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36D5B6-5D01-4DEB-8F4F-4AEAFED8D0C4}" type="slidenum">
              <a:rPr lang="en-US" smtClean="0"/>
              <a:t>8</a:t>
            </a:fld>
            <a:endParaRPr lang="en-US"/>
          </a:p>
        </p:txBody>
      </p:sp>
    </p:spTree>
    <p:extLst>
      <p:ext uri="{BB962C8B-B14F-4D97-AF65-F5344CB8AC3E}">
        <p14:creationId xmlns:p14="http://schemas.microsoft.com/office/powerpoint/2010/main" val="42942084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71813" y="876300"/>
            <a:ext cx="3152775" cy="236537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36D5B6-5D01-4DEB-8F4F-4AEAFED8D0C4}" type="slidenum">
              <a:rPr lang="en-US" smtClean="0"/>
              <a:t>9</a:t>
            </a:fld>
            <a:endParaRPr lang="en-US"/>
          </a:p>
        </p:txBody>
      </p:sp>
    </p:spTree>
    <p:extLst>
      <p:ext uri="{BB962C8B-B14F-4D97-AF65-F5344CB8AC3E}">
        <p14:creationId xmlns:p14="http://schemas.microsoft.com/office/powerpoint/2010/main" val="4222383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DBBD3F0-EB19-41BB-9527-91AEA6515099}" type="datetimeFigureOut">
              <a:rPr lang="en-US" smtClean="0"/>
              <a:t>5/29/2020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27E33EB-0C14-45C9-BDBF-73DD4A57D328}" type="slidenum">
              <a:rPr lang="en-US" smtClean="0"/>
              <a:t>‹#›</a:t>
            </a:fld>
            <a:endParaRPr lang="en-US" dirty="0"/>
          </a:p>
        </p:txBody>
      </p:sp>
    </p:spTree>
    <p:extLst>
      <p:ext uri="{BB962C8B-B14F-4D97-AF65-F5344CB8AC3E}">
        <p14:creationId xmlns:p14="http://schemas.microsoft.com/office/powerpoint/2010/main" val="25975281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BBD3F0-EB19-41BB-9527-91AEA6515099}" type="datetimeFigureOut">
              <a:rPr lang="en-US" smtClean="0"/>
              <a:t>5/29/2020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27E33EB-0C14-45C9-BDBF-73DD4A57D328}" type="slidenum">
              <a:rPr lang="en-US" smtClean="0"/>
              <a:t>‹#›</a:t>
            </a:fld>
            <a:endParaRPr lang="en-US" dirty="0"/>
          </a:p>
        </p:txBody>
      </p:sp>
    </p:spTree>
    <p:extLst>
      <p:ext uri="{BB962C8B-B14F-4D97-AF65-F5344CB8AC3E}">
        <p14:creationId xmlns:p14="http://schemas.microsoft.com/office/powerpoint/2010/main" val="10078720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BBD3F0-EB19-41BB-9527-91AEA6515099}" type="datetimeFigureOut">
              <a:rPr lang="en-US" smtClean="0"/>
              <a:t>5/29/2020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27E33EB-0C14-45C9-BDBF-73DD4A57D328}" type="slidenum">
              <a:rPr lang="en-US" smtClean="0"/>
              <a:t>‹#›</a:t>
            </a:fld>
            <a:endParaRPr lang="en-US" dirty="0"/>
          </a:p>
        </p:txBody>
      </p:sp>
    </p:spTree>
    <p:extLst>
      <p:ext uri="{BB962C8B-B14F-4D97-AF65-F5344CB8AC3E}">
        <p14:creationId xmlns:p14="http://schemas.microsoft.com/office/powerpoint/2010/main" val="4021825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BBD3F0-EB19-41BB-9527-91AEA6515099}" type="datetimeFigureOut">
              <a:rPr lang="en-US" smtClean="0"/>
              <a:t>5/29/2020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27E33EB-0C14-45C9-BDBF-73DD4A57D328}" type="slidenum">
              <a:rPr lang="en-US" smtClean="0"/>
              <a:t>‹#›</a:t>
            </a:fld>
            <a:endParaRPr lang="en-US" dirty="0"/>
          </a:p>
        </p:txBody>
      </p:sp>
    </p:spTree>
    <p:extLst>
      <p:ext uri="{BB962C8B-B14F-4D97-AF65-F5344CB8AC3E}">
        <p14:creationId xmlns:p14="http://schemas.microsoft.com/office/powerpoint/2010/main" val="16765045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DBBD3F0-EB19-41BB-9527-91AEA6515099}" type="datetimeFigureOut">
              <a:rPr lang="en-US" smtClean="0"/>
              <a:t>5/29/2020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27E33EB-0C14-45C9-BDBF-73DD4A57D328}" type="slidenum">
              <a:rPr lang="en-US" smtClean="0"/>
              <a:t>‹#›</a:t>
            </a:fld>
            <a:endParaRPr lang="en-US" dirty="0"/>
          </a:p>
        </p:txBody>
      </p:sp>
    </p:spTree>
    <p:extLst>
      <p:ext uri="{BB962C8B-B14F-4D97-AF65-F5344CB8AC3E}">
        <p14:creationId xmlns:p14="http://schemas.microsoft.com/office/powerpoint/2010/main" val="1830980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DBBD3F0-EB19-41BB-9527-91AEA6515099}" type="datetimeFigureOut">
              <a:rPr lang="en-US" smtClean="0"/>
              <a:t>5/29/2020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27E33EB-0C14-45C9-BDBF-73DD4A57D328}" type="slidenum">
              <a:rPr lang="en-US" smtClean="0"/>
              <a:t>‹#›</a:t>
            </a:fld>
            <a:endParaRPr lang="en-US" dirty="0"/>
          </a:p>
        </p:txBody>
      </p:sp>
    </p:spTree>
    <p:extLst>
      <p:ext uri="{BB962C8B-B14F-4D97-AF65-F5344CB8AC3E}">
        <p14:creationId xmlns:p14="http://schemas.microsoft.com/office/powerpoint/2010/main" val="1251713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DBBD3F0-EB19-41BB-9527-91AEA6515099}" type="datetimeFigureOut">
              <a:rPr lang="en-US" smtClean="0"/>
              <a:t>5/29/2020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27E33EB-0C14-45C9-BDBF-73DD4A57D328}" type="slidenum">
              <a:rPr lang="en-US" smtClean="0"/>
              <a:t>‹#›</a:t>
            </a:fld>
            <a:endParaRPr lang="en-US" dirty="0"/>
          </a:p>
        </p:txBody>
      </p:sp>
    </p:spTree>
    <p:extLst>
      <p:ext uri="{BB962C8B-B14F-4D97-AF65-F5344CB8AC3E}">
        <p14:creationId xmlns:p14="http://schemas.microsoft.com/office/powerpoint/2010/main" val="412218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DBBD3F0-EB19-41BB-9527-91AEA6515099}" type="datetimeFigureOut">
              <a:rPr lang="en-US" smtClean="0"/>
              <a:t>5/29/2020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27E33EB-0C14-45C9-BDBF-73DD4A57D328}" type="slidenum">
              <a:rPr lang="en-US" smtClean="0"/>
              <a:t>‹#›</a:t>
            </a:fld>
            <a:endParaRPr lang="en-US" dirty="0"/>
          </a:p>
        </p:txBody>
      </p:sp>
    </p:spTree>
    <p:extLst>
      <p:ext uri="{BB962C8B-B14F-4D97-AF65-F5344CB8AC3E}">
        <p14:creationId xmlns:p14="http://schemas.microsoft.com/office/powerpoint/2010/main" val="7484998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BBD3F0-EB19-41BB-9527-91AEA6515099}" type="datetimeFigureOut">
              <a:rPr lang="en-US" smtClean="0"/>
              <a:t>5/29/2020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27E33EB-0C14-45C9-BDBF-73DD4A57D328}" type="slidenum">
              <a:rPr lang="en-US" smtClean="0"/>
              <a:t>‹#›</a:t>
            </a:fld>
            <a:endParaRPr lang="en-US" dirty="0"/>
          </a:p>
        </p:txBody>
      </p:sp>
    </p:spTree>
    <p:extLst>
      <p:ext uri="{BB962C8B-B14F-4D97-AF65-F5344CB8AC3E}">
        <p14:creationId xmlns:p14="http://schemas.microsoft.com/office/powerpoint/2010/main" val="695382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DBBD3F0-EB19-41BB-9527-91AEA6515099}" type="datetimeFigureOut">
              <a:rPr lang="en-US" smtClean="0"/>
              <a:t>5/29/2020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27E33EB-0C14-45C9-BDBF-73DD4A57D328}" type="slidenum">
              <a:rPr lang="en-US" smtClean="0"/>
              <a:t>‹#›</a:t>
            </a:fld>
            <a:endParaRPr lang="en-US" dirty="0"/>
          </a:p>
        </p:txBody>
      </p:sp>
    </p:spTree>
    <p:extLst>
      <p:ext uri="{BB962C8B-B14F-4D97-AF65-F5344CB8AC3E}">
        <p14:creationId xmlns:p14="http://schemas.microsoft.com/office/powerpoint/2010/main" val="10852304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DBBD3F0-EB19-41BB-9527-91AEA6515099}" type="datetimeFigureOut">
              <a:rPr lang="en-US" smtClean="0"/>
              <a:t>5/29/2020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27E33EB-0C14-45C9-BDBF-73DD4A57D328}" type="slidenum">
              <a:rPr lang="en-US" smtClean="0"/>
              <a:t>‹#›</a:t>
            </a:fld>
            <a:endParaRPr lang="en-US" dirty="0"/>
          </a:p>
        </p:txBody>
      </p:sp>
    </p:spTree>
    <p:extLst>
      <p:ext uri="{BB962C8B-B14F-4D97-AF65-F5344CB8AC3E}">
        <p14:creationId xmlns:p14="http://schemas.microsoft.com/office/powerpoint/2010/main" val="1465870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BBD3F0-EB19-41BB-9527-91AEA6515099}" type="datetimeFigureOut">
              <a:rPr lang="en-US" smtClean="0"/>
              <a:t>5/29/2020</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7E33EB-0C14-45C9-BDBF-73DD4A57D328}" type="slidenum">
              <a:rPr lang="en-US" smtClean="0"/>
              <a:t>‹#›</a:t>
            </a:fld>
            <a:endParaRPr lang="en-US" dirty="0"/>
          </a:p>
        </p:txBody>
      </p:sp>
    </p:spTree>
    <p:extLst>
      <p:ext uri="{BB962C8B-B14F-4D97-AF65-F5344CB8AC3E}">
        <p14:creationId xmlns:p14="http://schemas.microsoft.com/office/powerpoint/2010/main" val="3381441487"/>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mailto:fedstate@fjc.gov" TargetMode="External"/><Relationship Id="rId4" Type="http://schemas.openxmlformats.org/officeDocument/2006/relationships/hyperlink" Target="https://commons.wikimedia.org/wiki/File:United_States_Bankruptcy_Court_Seal.png"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4.xml"/><Relationship Id="rId5" Type="http://schemas.openxmlformats.org/officeDocument/2006/relationships/hyperlink" Target="https://www.ncsc.org/Topics/Financial/Foreclosures/Resource-Guide.aspx" TargetMode="External"/><Relationship Id="rId4" Type="http://schemas.openxmlformats.org/officeDocument/2006/relationships/hyperlink" Target="https://fjc.gov/fedstate"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mailto:fedstate@fjc.gov" TargetMode="External"/><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DA1A2E9-63FE-408D-A803-8E306ECAB4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6543" y="450221"/>
            <a:ext cx="8454557" cy="3918123"/>
          </a:xfrm>
          <a:prstGeom prst="rect">
            <a:avLst/>
          </a:prstGeom>
          <a:solidFill>
            <a:srgbClr val="404040">
              <a:alpha val="95000"/>
            </a:srgb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0404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16AD560-E887-4522-B7CD-7B7BA71CA5B3}"/>
              </a:ext>
            </a:extLst>
          </p:cNvPr>
          <p:cNvSpPr>
            <a:spLocks noGrp="1"/>
          </p:cNvSpPr>
          <p:nvPr>
            <p:ph type="ctrTitle"/>
          </p:nvPr>
        </p:nvSpPr>
        <p:spPr>
          <a:xfrm>
            <a:off x="825501" y="1111086"/>
            <a:ext cx="7508874" cy="2623885"/>
          </a:xfrm>
        </p:spPr>
        <p:txBody>
          <a:bodyPr anchor="ctr">
            <a:normAutofit fontScale="90000"/>
          </a:bodyPr>
          <a:lstStyle/>
          <a:p>
            <a:pPr>
              <a:spcBef>
                <a:spcPts val="0"/>
              </a:spcBef>
            </a:pPr>
            <a:br>
              <a:rPr lang="en-US" sz="2900" b="1" dirty="0">
                <a:solidFill>
                  <a:srgbClr val="FFFFFF"/>
                </a:solidFill>
                <a:latin typeface="Baskerville Old Face" panose="02020602080505020303" pitchFamily="18" charset="0"/>
                <a:ea typeface="Baskerville Old Face" panose="02020602080505020303" pitchFamily="18" charset="0"/>
                <a:cs typeface="Baskerville Old Face" panose="02020602080505020303" pitchFamily="18" charset="0"/>
              </a:rPr>
            </a:br>
            <a:br>
              <a:rPr lang="en-US" sz="2900" b="1" dirty="0">
                <a:solidFill>
                  <a:srgbClr val="FFFFFF"/>
                </a:solidFill>
                <a:latin typeface="Baskerville Old Face" panose="02020602080505020303" pitchFamily="18" charset="0"/>
                <a:ea typeface="Baskerville Old Face" panose="02020602080505020303" pitchFamily="18" charset="0"/>
                <a:cs typeface="Baskerville Old Face" panose="02020602080505020303" pitchFamily="18" charset="0"/>
              </a:rPr>
            </a:br>
            <a:r>
              <a:rPr lang="en-US" sz="2900" b="1" dirty="0">
                <a:solidFill>
                  <a:srgbClr val="FFFFFF"/>
                </a:solidFill>
                <a:latin typeface="Baskerville Old Face" panose="02020602080505020303" pitchFamily="18" charset="0"/>
                <a:ea typeface="Baskerville Old Face" panose="02020602080505020303" pitchFamily="18" charset="0"/>
                <a:cs typeface="Baskerville Old Face" panose="02020602080505020303" pitchFamily="18" charset="0"/>
              </a:rPr>
              <a:t>Introduction to Bankruptcy Law </a:t>
            </a:r>
            <a:br>
              <a:rPr lang="en-US" sz="2900" b="1" dirty="0">
                <a:solidFill>
                  <a:srgbClr val="FFFFFF"/>
                </a:solidFill>
                <a:latin typeface="Baskerville Old Face" panose="02020602080505020303" pitchFamily="18" charset="0"/>
                <a:ea typeface="Baskerville Old Face" panose="02020602080505020303" pitchFamily="18" charset="0"/>
                <a:cs typeface="Baskerville Old Face" panose="02020602080505020303" pitchFamily="18" charset="0"/>
              </a:rPr>
            </a:br>
            <a:r>
              <a:rPr lang="en-US" sz="2900" b="1" dirty="0">
                <a:solidFill>
                  <a:srgbClr val="FFFFFF"/>
                </a:solidFill>
                <a:latin typeface="Baskerville Old Face" panose="02020602080505020303" pitchFamily="18" charset="0"/>
                <a:ea typeface="Baskerville Old Face" panose="02020602080505020303" pitchFamily="18" charset="0"/>
                <a:cs typeface="Baskerville Old Face" panose="02020602080505020303" pitchFamily="18" charset="0"/>
              </a:rPr>
              <a:t>and the Bankruptcy System:</a:t>
            </a:r>
            <a:br>
              <a:rPr lang="en-US" sz="2900" b="1" dirty="0">
                <a:solidFill>
                  <a:srgbClr val="FFFFFF"/>
                </a:solidFill>
                <a:latin typeface="Baskerville Old Face" panose="02020602080505020303" pitchFamily="18" charset="0"/>
                <a:ea typeface="Baskerville Old Face" panose="02020602080505020303" pitchFamily="18" charset="0"/>
                <a:cs typeface="Baskerville Old Face" panose="02020602080505020303" pitchFamily="18" charset="0"/>
              </a:rPr>
            </a:br>
            <a:br>
              <a:rPr lang="en-US" sz="2900" dirty="0">
                <a:solidFill>
                  <a:srgbClr val="FFFFFF"/>
                </a:solidFill>
                <a:latin typeface="Baskerville Old Face" panose="02020602080505020303" pitchFamily="18" charset="0"/>
                <a:ea typeface="Baskerville Old Face" panose="02020602080505020303" pitchFamily="18" charset="0"/>
                <a:cs typeface="Baskerville Old Face" panose="02020602080505020303" pitchFamily="18" charset="0"/>
              </a:rPr>
            </a:br>
            <a:r>
              <a:rPr lang="en-US" sz="2900" b="1" dirty="0">
                <a:solidFill>
                  <a:srgbClr val="FFFFFF"/>
                </a:solidFill>
                <a:latin typeface="Baskerville Old Face" panose="02020602080505020303" pitchFamily="18" charset="0"/>
                <a:ea typeface="Baskerville Old Face" panose="02020602080505020303" pitchFamily="18" charset="0"/>
                <a:cs typeface="Baskerville Old Face" panose="02020602080505020303" pitchFamily="18" charset="0"/>
              </a:rPr>
              <a:t>An Educational Primer for State Courts</a:t>
            </a:r>
            <a:br>
              <a:rPr lang="en-US" sz="2900" b="1" dirty="0">
                <a:solidFill>
                  <a:srgbClr val="FFFFFF"/>
                </a:solidFill>
                <a:latin typeface="Baskerville Old Face" panose="02020602080505020303" pitchFamily="18" charset="0"/>
                <a:ea typeface="Baskerville Old Face" panose="02020602080505020303" pitchFamily="18" charset="0"/>
                <a:cs typeface="Baskerville Old Face" panose="02020602080505020303" pitchFamily="18" charset="0"/>
              </a:rPr>
            </a:br>
            <a:r>
              <a:rPr lang="en-US" sz="2900" b="1" dirty="0">
                <a:solidFill>
                  <a:srgbClr val="FFFFFF"/>
                </a:solidFill>
                <a:latin typeface="Baskerville Old Face" panose="02020602080505020303" pitchFamily="18" charset="0"/>
                <a:ea typeface="Baskerville Old Face" panose="02020602080505020303" pitchFamily="18" charset="0"/>
                <a:cs typeface="Baskerville Old Face" panose="02020602080505020303" pitchFamily="18" charset="0"/>
              </a:rPr>
              <a:t>[Template Presentation For Educational Use]</a:t>
            </a:r>
            <a:br>
              <a:rPr lang="en-US" sz="2900" dirty="0">
                <a:solidFill>
                  <a:srgbClr val="FFFFFF"/>
                </a:solidFill>
                <a:latin typeface="Baskerville Old Face" panose="02020602080505020303" pitchFamily="18" charset="0"/>
                <a:ea typeface="Baskerville Old Face" panose="02020602080505020303" pitchFamily="18" charset="0"/>
                <a:cs typeface="Baskerville Old Face" panose="02020602080505020303" pitchFamily="18" charset="0"/>
              </a:rPr>
            </a:br>
            <a:endParaRPr lang="en-US" sz="2900" dirty="0">
              <a:solidFill>
                <a:srgbClr val="FFFFFF"/>
              </a:solidFill>
            </a:endParaRPr>
          </a:p>
        </p:txBody>
      </p:sp>
      <p:sp>
        <p:nvSpPr>
          <p:cNvPr id="11" name="Rectangle 10">
            <a:extLst>
              <a:ext uri="{FF2B5EF4-FFF2-40B4-BE49-F238E27FC236}">
                <a16:creationId xmlns:a16="http://schemas.microsoft.com/office/drawing/2014/main" id="{FBE9F90C-C163-435B-9A68-D15C92D1CF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2900" y="4521269"/>
            <a:ext cx="5024434" cy="1877811"/>
          </a:xfrm>
          <a:prstGeom prst="rect">
            <a:avLst/>
          </a:prstGeom>
          <a:solidFill>
            <a:srgbClr val="A5A5A5">
              <a:alpha val="80000"/>
            </a:srgb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27184117-BF68-4C2C-BCC7-3A9C858F67DB}"/>
              </a:ext>
            </a:extLst>
          </p:cNvPr>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5417467" y="4586361"/>
            <a:ext cx="1746907" cy="1750976"/>
          </a:xfrm>
          <a:prstGeom prst="rect">
            <a:avLst/>
          </a:prstGeom>
        </p:spPr>
      </p:pic>
      <p:sp>
        <p:nvSpPr>
          <p:cNvPr id="13" name="Rectangle 12">
            <a:extLst>
              <a:ext uri="{FF2B5EF4-FFF2-40B4-BE49-F238E27FC236}">
                <a16:creationId xmlns:a16="http://schemas.microsoft.com/office/drawing/2014/main" id="{1A882A9F-F4E9-4E23-8F0B-20B5DF42EA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14508" y="4521270"/>
            <a:ext cx="1586592" cy="1890204"/>
          </a:xfrm>
          <a:prstGeom prst="rect">
            <a:avLst/>
          </a:prstGeom>
          <a:solidFill>
            <a:srgbClr val="372656"/>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CAD03AAA-86BD-4445-B73A-CCF44AD85C48}"/>
              </a:ext>
            </a:extLst>
          </p:cNvPr>
          <p:cNvSpPr txBox="1"/>
          <p:nvPr/>
        </p:nvSpPr>
        <p:spPr>
          <a:xfrm>
            <a:off x="635125" y="4583011"/>
            <a:ext cx="4608036" cy="1754326"/>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This template presentation, provided by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the Federal Judicial Center, combines, edits, and expands presentations given by bankruptcy judges and state trial court judges. Contact Jason A. Cantone, at </a:t>
            </a:r>
            <a:r>
              <a:rPr lang="en-US" dirty="0">
                <a:latin typeface="Arial" panose="020B0604020202020204" pitchFamily="34" charset="0"/>
                <a:cs typeface="Arial" panose="020B0604020202020204" pitchFamily="34" charset="0"/>
                <a:hlinkClick r:id="rId5"/>
              </a:rPr>
              <a:t>fedstate@fjc.gov</a:t>
            </a:r>
            <a:r>
              <a:rPr lang="en-US" dirty="0">
                <a:latin typeface="Arial" panose="020B0604020202020204" pitchFamily="34" charset="0"/>
                <a:cs typeface="Arial" panose="020B0604020202020204" pitchFamily="34" charset="0"/>
              </a:rPr>
              <a:t>, for more information.  </a:t>
            </a:r>
          </a:p>
        </p:txBody>
      </p:sp>
    </p:spTree>
    <p:extLst>
      <p:ext uri="{BB962C8B-B14F-4D97-AF65-F5344CB8AC3E}">
        <p14:creationId xmlns:p14="http://schemas.microsoft.com/office/powerpoint/2010/main" val="14913162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 name="Freeform: Shape 2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3072" y="470925"/>
            <a:ext cx="3285756"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C81C892-BDE0-4974-9D7D-4CE7E82063C3}"/>
              </a:ext>
            </a:extLst>
          </p:cNvPr>
          <p:cNvSpPr>
            <a:spLocks noGrp="1"/>
          </p:cNvSpPr>
          <p:nvPr>
            <p:ph type="title"/>
          </p:nvPr>
        </p:nvSpPr>
        <p:spPr>
          <a:xfrm>
            <a:off x="328678" y="964687"/>
            <a:ext cx="3354544" cy="4973313"/>
          </a:xfrm>
        </p:spPr>
        <p:txBody>
          <a:bodyPr vert="horz" lIns="91440" tIns="45720" rIns="91440" bIns="45720" rtlCol="0" anchor="ctr">
            <a:normAutofit/>
          </a:bodyPr>
          <a:lstStyle/>
          <a:p>
            <a:br>
              <a:rPr lang="en-US" sz="2800" dirty="0">
                <a:solidFill>
                  <a:srgbClr val="FFFFFF"/>
                </a:solidFill>
                <a:latin typeface="Arial" panose="020B0604020202020204" pitchFamily="34" charset="0"/>
                <a:cs typeface="Arial" panose="020B0604020202020204" pitchFamily="34" charset="0"/>
              </a:rPr>
            </a:br>
            <a:r>
              <a:rPr lang="en-US" sz="3600" dirty="0">
                <a:solidFill>
                  <a:srgbClr val="FFFFFF"/>
                </a:solidFill>
                <a:latin typeface="Arial" panose="020B0604020202020204" pitchFamily="34" charset="0"/>
                <a:cs typeface="Arial" panose="020B0604020202020204" pitchFamily="34" charset="0"/>
              </a:rPr>
              <a:t>Receivers and Commissioners </a:t>
            </a:r>
          </a:p>
        </p:txBody>
      </p:sp>
      <p:sp>
        <p:nvSpPr>
          <p:cNvPr id="4" name="Content Placeholder 2">
            <a:extLst>
              <a:ext uri="{FF2B5EF4-FFF2-40B4-BE49-F238E27FC236}">
                <a16:creationId xmlns:a16="http://schemas.microsoft.com/office/drawing/2014/main" id="{DBECD40A-2D52-4923-98C5-2FFFAD91C2FC}"/>
              </a:ext>
            </a:extLst>
          </p:cNvPr>
          <p:cNvSpPr txBox="1">
            <a:spLocks/>
          </p:cNvSpPr>
          <p:nvPr/>
        </p:nvSpPr>
        <p:spPr>
          <a:xfrm>
            <a:off x="3759229" y="1600053"/>
            <a:ext cx="4874503" cy="3657893"/>
          </a:xfrm>
          <a:prstGeom prst="rect">
            <a:avLst/>
          </a:prstGeom>
        </p:spPr>
        <p:txBody>
          <a:bodyPr vert="horz" lIns="68580" tIns="34290" rIns="68580" bIns="3429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1200" dirty="0">
              <a:solidFill>
                <a:srgbClr val="000000"/>
              </a:solidFill>
            </a:endParaRPr>
          </a:p>
        </p:txBody>
      </p:sp>
      <p:sp>
        <p:nvSpPr>
          <p:cNvPr id="3" name="Rectangle 2">
            <a:extLst>
              <a:ext uri="{FF2B5EF4-FFF2-40B4-BE49-F238E27FC236}">
                <a16:creationId xmlns:a16="http://schemas.microsoft.com/office/drawing/2014/main" id="{6D303C2B-547A-49F4-A310-11B6FD6C1C0D}"/>
              </a:ext>
            </a:extLst>
          </p:cNvPr>
          <p:cNvSpPr/>
          <p:nvPr/>
        </p:nvSpPr>
        <p:spPr>
          <a:xfrm>
            <a:off x="3580041" y="494971"/>
            <a:ext cx="5437414" cy="375487"/>
          </a:xfrm>
          <a:prstGeom prst="rect">
            <a:avLst/>
          </a:prstGeom>
        </p:spPr>
        <p:txBody>
          <a:bodyPr wrap="square">
            <a:spAutoFit/>
          </a:bodyPr>
          <a:lstStyle/>
          <a:p>
            <a:pPr>
              <a:lnSpc>
                <a:spcPct val="80000"/>
              </a:lnSpc>
            </a:pPr>
            <a:endParaRPr lang="en-US" altLang="en-US" sz="2300"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Rectangle 5">
            <a:extLst>
              <a:ext uri="{FF2B5EF4-FFF2-40B4-BE49-F238E27FC236}">
                <a16:creationId xmlns:a16="http://schemas.microsoft.com/office/drawing/2014/main" id="{9D30607E-9BC5-9D49-8081-DF0512FF3559}"/>
              </a:ext>
            </a:extLst>
          </p:cNvPr>
          <p:cNvSpPr/>
          <p:nvPr/>
        </p:nvSpPr>
        <p:spPr>
          <a:xfrm>
            <a:off x="3804769" y="268327"/>
            <a:ext cx="5230947" cy="6209392"/>
          </a:xfrm>
          <a:prstGeom prst="rect">
            <a:avLst/>
          </a:prstGeom>
        </p:spPr>
        <p:txBody>
          <a:bodyPr wrap="square">
            <a:spAutoFit/>
          </a:bodyPr>
          <a:lstStyle/>
          <a:p>
            <a:pPr>
              <a:lnSpc>
                <a:spcPct val="90000"/>
              </a:lnSpc>
            </a:pPr>
            <a:endParaRPr lang="en-US" altLang="en-US" sz="2500" dirty="0">
              <a:latin typeface="Arial" panose="020B0604020202020204" pitchFamily="34" charset="0"/>
              <a:ea typeface="ＭＳ Ｐゴシック" panose="020B0600070205080204" pitchFamily="34" charset="-128"/>
              <a:cs typeface="Arial" panose="020B0604020202020204" pitchFamily="34" charset="0"/>
            </a:endParaRPr>
          </a:p>
          <a:p>
            <a:r>
              <a:rPr lang="en-US" altLang="en-US" sz="2500" dirty="0">
                <a:latin typeface="Arial" panose="020B0604020202020204" pitchFamily="34" charset="0"/>
                <a:ea typeface="ＭＳ Ｐゴシック" panose="020B0600070205080204" pitchFamily="34" charset="-128"/>
                <a:cs typeface="Arial" panose="020B0604020202020204" pitchFamily="34" charset="0"/>
              </a:rPr>
              <a:t>A receiver or commissioner must turn over property of the estate once a bankruptcy is filed.</a:t>
            </a:r>
          </a:p>
          <a:p>
            <a:endParaRPr lang="en-US" altLang="en-US" sz="2500" dirty="0">
              <a:latin typeface="Arial" panose="020B0604020202020204" pitchFamily="34" charset="0"/>
              <a:ea typeface="ＭＳ Ｐゴシック" panose="020B0600070205080204" pitchFamily="34" charset="-128"/>
              <a:cs typeface="Arial" panose="020B0604020202020204" pitchFamily="34" charset="0"/>
            </a:endParaRPr>
          </a:p>
          <a:p>
            <a:r>
              <a:rPr lang="en-US" altLang="en-US" sz="2500" dirty="0">
                <a:latin typeface="Arial" panose="020B0604020202020204" pitchFamily="34" charset="0"/>
                <a:ea typeface="ＭＳ Ｐゴシック" panose="020B0600070205080204" pitchFamily="34" charset="-128"/>
                <a:cs typeface="Arial" panose="020B0604020202020204" pitchFamily="34" charset="0"/>
              </a:rPr>
              <a:t>A receiver or commissioner may seek to be “excused” from turning over property of the estate.</a:t>
            </a:r>
          </a:p>
          <a:p>
            <a:endParaRPr lang="en-US" altLang="en-US" sz="2500" dirty="0">
              <a:latin typeface="Arial" panose="020B0604020202020204" pitchFamily="34" charset="0"/>
              <a:ea typeface="ＭＳ Ｐゴシック" panose="020B0600070205080204" pitchFamily="34" charset="-128"/>
              <a:cs typeface="Arial" panose="020B0604020202020204" pitchFamily="34" charset="0"/>
            </a:endParaRPr>
          </a:p>
          <a:p>
            <a:r>
              <a:rPr lang="en-US" altLang="en-US" sz="2500" dirty="0">
                <a:latin typeface="Arial" panose="020B0604020202020204" pitchFamily="34" charset="0"/>
                <a:ea typeface="ＭＳ Ｐゴシック" panose="020B0600070205080204" pitchFamily="34" charset="-128"/>
                <a:cs typeface="Arial" panose="020B0604020202020204" pitchFamily="34" charset="0"/>
              </a:rPr>
              <a:t>Only the bankruptcy court can determine whether turnover may be “excused.”</a:t>
            </a:r>
          </a:p>
          <a:p>
            <a:endParaRPr lang="en-US" altLang="en-US" sz="2500" dirty="0">
              <a:latin typeface="Arial" panose="020B0604020202020204" pitchFamily="34" charset="0"/>
              <a:ea typeface="ＭＳ Ｐゴシック" panose="020B0600070205080204" pitchFamily="34" charset="-128"/>
              <a:cs typeface="Arial" panose="020B0604020202020204" pitchFamily="34" charset="0"/>
            </a:endParaRPr>
          </a:p>
          <a:p>
            <a:r>
              <a:rPr lang="en-US" altLang="en-US" sz="2500" b="1" dirty="0">
                <a:latin typeface="Arial" panose="020B0604020202020204" pitchFamily="34" charset="0"/>
                <a:ea typeface="ＭＳ Ｐゴシック" panose="020B0600070205080204" pitchFamily="34" charset="-128"/>
                <a:cs typeface="Arial" panose="020B0604020202020204" pitchFamily="34" charset="0"/>
              </a:rPr>
              <a:t>Note: </a:t>
            </a:r>
            <a:r>
              <a:rPr lang="en-US" altLang="en-US" sz="2500" dirty="0">
                <a:latin typeface="Arial" panose="020B0604020202020204" pitchFamily="34" charset="0"/>
                <a:ea typeface="ＭＳ Ｐゴシック" panose="020B0600070205080204" pitchFamily="34" charset="-128"/>
                <a:cs typeface="Arial" panose="020B0604020202020204" pitchFamily="34" charset="0"/>
              </a:rPr>
              <a:t>The sheriff is often the party in possession of the debtor’s property.</a:t>
            </a:r>
          </a:p>
        </p:txBody>
      </p:sp>
    </p:spTree>
    <p:extLst>
      <p:ext uri="{BB962C8B-B14F-4D97-AF65-F5344CB8AC3E}">
        <p14:creationId xmlns:p14="http://schemas.microsoft.com/office/powerpoint/2010/main" val="40011716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 name="Freeform: Shape 2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3072" y="470925"/>
            <a:ext cx="3285756"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C81C892-BDE0-4974-9D7D-4CE7E82063C3}"/>
              </a:ext>
            </a:extLst>
          </p:cNvPr>
          <p:cNvSpPr>
            <a:spLocks noGrp="1"/>
          </p:cNvSpPr>
          <p:nvPr>
            <p:ph type="title"/>
          </p:nvPr>
        </p:nvSpPr>
        <p:spPr>
          <a:xfrm>
            <a:off x="519484" y="923016"/>
            <a:ext cx="3249624" cy="4973313"/>
          </a:xfrm>
        </p:spPr>
        <p:txBody>
          <a:bodyPr vert="horz" lIns="91440" tIns="45720" rIns="91440" bIns="45720" rtlCol="0" anchor="ctr">
            <a:normAutofit/>
          </a:bodyPr>
          <a:lstStyle/>
          <a:p>
            <a:br>
              <a:rPr lang="en-US" sz="4000" dirty="0">
                <a:solidFill>
                  <a:srgbClr val="FFFFFF"/>
                </a:solidFill>
                <a:latin typeface="Arial" panose="020B0604020202020204" pitchFamily="34" charset="0"/>
                <a:cs typeface="Arial" panose="020B0604020202020204" pitchFamily="34" charset="0"/>
              </a:rPr>
            </a:br>
            <a:r>
              <a:rPr lang="en-US" sz="4000" dirty="0">
                <a:solidFill>
                  <a:srgbClr val="FFFFFF"/>
                </a:solidFill>
                <a:latin typeface="Arial" panose="020B0604020202020204" pitchFamily="34" charset="0"/>
                <a:cs typeface="Arial" panose="020B0604020202020204" pitchFamily="34" charset="0"/>
              </a:rPr>
              <a:t>Can bankruptcy solve a foreclosure problem?</a:t>
            </a:r>
          </a:p>
        </p:txBody>
      </p:sp>
      <p:sp>
        <p:nvSpPr>
          <p:cNvPr id="4" name="Content Placeholder 2">
            <a:extLst>
              <a:ext uri="{FF2B5EF4-FFF2-40B4-BE49-F238E27FC236}">
                <a16:creationId xmlns:a16="http://schemas.microsoft.com/office/drawing/2014/main" id="{DBECD40A-2D52-4923-98C5-2FFFAD91C2FC}"/>
              </a:ext>
            </a:extLst>
          </p:cNvPr>
          <p:cNvSpPr txBox="1">
            <a:spLocks/>
          </p:cNvSpPr>
          <p:nvPr/>
        </p:nvSpPr>
        <p:spPr>
          <a:xfrm>
            <a:off x="3759229" y="1600053"/>
            <a:ext cx="4874503" cy="3657893"/>
          </a:xfrm>
          <a:prstGeom prst="rect">
            <a:avLst/>
          </a:prstGeom>
        </p:spPr>
        <p:txBody>
          <a:bodyPr vert="horz" lIns="68580" tIns="34290" rIns="68580" bIns="3429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1200" dirty="0">
              <a:solidFill>
                <a:srgbClr val="000000"/>
              </a:solidFill>
            </a:endParaRPr>
          </a:p>
        </p:txBody>
      </p:sp>
      <p:sp>
        <p:nvSpPr>
          <p:cNvPr id="3" name="Rectangle 2">
            <a:extLst>
              <a:ext uri="{FF2B5EF4-FFF2-40B4-BE49-F238E27FC236}">
                <a16:creationId xmlns:a16="http://schemas.microsoft.com/office/drawing/2014/main" id="{6D303C2B-547A-49F4-A310-11B6FD6C1C0D}"/>
              </a:ext>
            </a:extLst>
          </p:cNvPr>
          <p:cNvSpPr/>
          <p:nvPr/>
        </p:nvSpPr>
        <p:spPr>
          <a:xfrm>
            <a:off x="3759229" y="470925"/>
            <a:ext cx="5437414" cy="375487"/>
          </a:xfrm>
          <a:prstGeom prst="rect">
            <a:avLst/>
          </a:prstGeom>
        </p:spPr>
        <p:txBody>
          <a:bodyPr wrap="square">
            <a:spAutoFit/>
          </a:bodyPr>
          <a:lstStyle/>
          <a:p>
            <a:pPr>
              <a:lnSpc>
                <a:spcPct val="80000"/>
              </a:lnSpc>
            </a:pPr>
            <a:endParaRPr lang="en-US" altLang="en-US" sz="2300"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Rectangle 5">
            <a:extLst>
              <a:ext uri="{FF2B5EF4-FFF2-40B4-BE49-F238E27FC236}">
                <a16:creationId xmlns:a16="http://schemas.microsoft.com/office/drawing/2014/main" id="{9D30607E-9BC5-9D49-8081-DF0512FF3559}"/>
              </a:ext>
            </a:extLst>
          </p:cNvPr>
          <p:cNvSpPr/>
          <p:nvPr/>
        </p:nvSpPr>
        <p:spPr>
          <a:xfrm>
            <a:off x="3932056" y="545183"/>
            <a:ext cx="5091760" cy="6093976"/>
          </a:xfrm>
          <a:prstGeom prst="rect">
            <a:avLst/>
          </a:prstGeom>
        </p:spPr>
        <p:txBody>
          <a:bodyPr wrap="square">
            <a:spAutoFit/>
          </a:bodyPr>
          <a:lstStyle/>
          <a:p>
            <a:r>
              <a:rPr lang="en-US" altLang="en-US" sz="2500" dirty="0">
                <a:latin typeface="Arial" panose="020B0604020202020204" pitchFamily="34" charset="0"/>
                <a:ea typeface="ＭＳ Ｐゴシック" panose="020B0600070205080204" pitchFamily="34" charset="-128"/>
                <a:cs typeface="Arial" panose="020B0604020202020204" pitchFamily="34" charset="0"/>
              </a:rPr>
              <a:t>Automatic stay halts foreclosure–but only temporarily–and discharge does not halt foreclosure.</a:t>
            </a:r>
          </a:p>
          <a:p>
            <a:endParaRPr lang="en-US" altLang="en-US" sz="2300" dirty="0">
              <a:latin typeface="Arial" panose="020B0604020202020204" pitchFamily="34" charset="0"/>
              <a:ea typeface="ＭＳ Ｐゴシック" panose="020B0600070205080204" pitchFamily="34" charset="-128"/>
              <a:cs typeface="Arial" panose="020B0604020202020204" pitchFamily="34" charset="0"/>
            </a:endParaRPr>
          </a:p>
          <a:p>
            <a:r>
              <a:rPr lang="en-US" altLang="en-US" sz="2500" dirty="0">
                <a:latin typeface="Arial" panose="020B0604020202020204" pitchFamily="34" charset="0"/>
                <a:ea typeface="ＭＳ Ｐゴシック" panose="020B0600070205080204" pitchFamily="34" charset="-128"/>
                <a:cs typeface="Arial" panose="020B0604020202020204" pitchFamily="34" charset="0"/>
              </a:rPr>
              <a:t>The Bankruptcy Code generally does not allow a debtor to </a:t>
            </a:r>
            <a:r>
              <a:rPr lang="en-US" altLang="en-US" sz="2500" dirty="0" err="1">
                <a:latin typeface="Arial" panose="020B0604020202020204" pitchFamily="34" charset="0"/>
                <a:ea typeface="ＭＳ Ｐゴシック" panose="020B0600070205080204" pitchFamily="34" charset="-128"/>
                <a:cs typeface="Arial" panose="020B0604020202020204" pitchFamily="34" charset="0"/>
              </a:rPr>
              <a:t>nonconsensually</a:t>
            </a:r>
            <a:r>
              <a:rPr lang="en-US" altLang="en-US" sz="2500" dirty="0">
                <a:latin typeface="Arial" panose="020B0604020202020204" pitchFamily="34" charset="0"/>
                <a:ea typeface="ＭＳ Ｐゴシック" panose="020B0600070205080204" pitchFamily="34" charset="-128"/>
                <a:cs typeface="Arial" panose="020B0604020202020204" pitchFamily="34" charset="0"/>
              </a:rPr>
              <a:t> modify a loan secured only by debtor’s residence–no principal reduction, interest adjustment, or </a:t>
            </a:r>
            <a:r>
              <a:rPr lang="en-US" altLang="en-US" sz="2500" dirty="0" err="1">
                <a:latin typeface="Arial" panose="020B0604020202020204" pitchFamily="34" charset="0"/>
                <a:ea typeface="ＭＳ Ｐゴシック" panose="020B0600070205080204" pitchFamily="34" charset="-128"/>
                <a:cs typeface="Arial" panose="020B0604020202020204" pitchFamily="34" charset="0"/>
              </a:rPr>
              <a:t>reamortization</a:t>
            </a:r>
            <a:r>
              <a:rPr lang="en-US" altLang="en-US" sz="2500" dirty="0">
                <a:latin typeface="Arial" panose="020B0604020202020204" pitchFamily="34" charset="0"/>
                <a:ea typeface="ＭＳ Ｐゴシック" panose="020B0600070205080204" pitchFamily="34" charset="-128"/>
                <a:cs typeface="Arial" panose="020B0604020202020204" pitchFamily="34" charset="0"/>
              </a:rPr>
              <a:t>.</a:t>
            </a:r>
            <a:endParaRPr lang="en-US" altLang="en-US" sz="2300" dirty="0">
              <a:latin typeface="Arial" panose="020B0604020202020204" pitchFamily="34" charset="0"/>
              <a:ea typeface="ＭＳ Ｐゴシック" panose="020B0600070205080204" pitchFamily="34" charset="-128"/>
              <a:cs typeface="Arial" panose="020B0604020202020204" pitchFamily="34" charset="0"/>
            </a:endParaRPr>
          </a:p>
          <a:p>
            <a:pPr marL="342900" indent="-342900">
              <a:buFont typeface="Arial" panose="020B0604020202020204" pitchFamily="34" charset="0"/>
              <a:buChar char="•"/>
            </a:pPr>
            <a:r>
              <a:rPr lang="en-US" altLang="en-US" sz="2300" dirty="0">
                <a:latin typeface="Arial" panose="020B0604020202020204" pitchFamily="34" charset="0"/>
                <a:ea typeface="ＭＳ Ｐゴシック" panose="020B0600070205080204" pitchFamily="34" charset="-128"/>
                <a:cs typeface="Arial" panose="020B0604020202020204" pitchFamily="34" charset="0"/>
              </a:rPr>
              <a:t>Modification can occur with multiple pieces of collateral.</a:t>
            </a:r>
          </a:p>
          <a:p>
            <a:pPr marL="342900" indent="-342900">
              <a:buFont typeface="Arial" panose="020B0604020202020204" pitchFamily="34" charset="0"/>
              <a:buChar char="•"/>
            </a:pPr>
            <a:r>
              <a:rPr lang="en-US" altLang="en-US" sz="2300" dirty="0">
                <a:latin typeface="Arial" panose="020B0604020202020204" pitchFamily="34" charset="0"/>
                <a:ea typeface="ＭＳ Ｐゴシック" panose="020B0600070205080204" pitchFamily="34" charset="-128"/>
                <a:cs typeface="Arial" panose="020B0604020202020204" pitchFamily="34" charset="0"/>
              </a:rPr>
              <a:t>Note: Chapter 12 rules differ.</a:t>
            </a:r>
          </a:p>
          <a:p>
            <a:pPr lvl="1"/>
            <a:endParaRPr lang="en-US" altLang="en-US" sz="2300" dirty="0">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9728440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 name="Freeform: Shape 2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3072" y="470925"/>
            <a:ext cx="3285756"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C81C892-BDE0-4974-9D7D-4CE7E82063C3}"/>
              </a:ext>
            </a:extLst>
          </p:cNvPr>
          <p:cNvSpPr>
            <a:spLocks noGrp="1"/>
          </p:cNvSpPr>
          <p:nvPr>
            <p:ph type="title"/>
          </p:nvPr>
        </p:nvSpPr>
        <p:spPr>
          <a:xfrm>
            <a:off x="495423" y="923020"/>
            <a:ext cx="3249624" cy="4973313"/>
          </a:xfrm>
        </p:spPr>
        <p:txBody>
          <a:bodyPr vert="horz" lIns="91440" tIns="45720" rIns="91440" bIns="45720" rtlCol="0" anchor="ctr">
            <a:normAutofit/>
          </a:bodyPr>
          <a:lstStyle/>
          <a:p>
            <a:br>
              <a:rPr lang="en-US" sz="4000" dirty="0">
                <a:solidFill>
                  <a:srgbClr val="FFFFFF"/>
                </a:solidFill>
                <a:latin typeface="Arial" panose="020B0604020202020204" pitchFamily="34" charset="0"/>
                <a:cs typeface="Arial" panose="020B0604020202020204" pitchFamily="34" charset="0"/>
              </a:rPr>
            </a:br>
            <a:r>
              <a:rPr lang="en-US" sz="4000" dirty="0">
                <a:solidFill>
                  <a:srgbClr val="FFFFFF"/>
                </a:solidFill>
                <a:latin typeface="Arial" panose="020B0604020202020204" pitchFamily="34" charset="0"/>
                <a:cs typeface="Arial" panose="020B0604020202020204" pitchFamily="34" charset="0"/>
              </a:rPr>
              <a:t>Can bankruptcy solve a foreclosure problem?</a:t>
            </a:r>
            <a:br>
              <a:rPr lang="en-US" sz="4000" dirty="0">
                <a:solidFill>
                  <a:srgbClr val="FFFFFF"/>
                </a:solidFill>
                <a:latin typeface="Arial" panose="020B0604020202020204" pitchFamily="34" charset="0"/>
                <a:cs typeface="Arial" panose="020B0604020202020204" pitchFamily="34" charset="0"/>
              </a:rPr>
            </a:br>
            <a:r>
              <a:rPr lang="en-US" sz="4000" dirty="0">
                <a:solidFill>
                  <a:srgbClr val="FFFFFF"/>
                </a:solidFill>
                <a:latin typeface="Arial" panose="020B0604020202020204" pitchFamily="34" charset="0"/>
                <a:cs typeface="Arial" panose="020B0604020202020204" pitchFamily="34" charset="0"/>
              </a:rPr>
              <a:t>(cont’d)</a:t>
            </a:r>
          </a:p>
        </p:txBody>
      </p:sp>
      <p:sp>
        <p:nvSpPr>
          <p:cNvPr id="4" name="Content Placeholder 2">
            <a:extLst>
              <a:ext uri="{FF2B5EF4-FFF2-40B4-BE49-F238E27FC236}">
                <a16:creationId xmlns:a16="http://schemas.microsoft.com/office/drawing/2014/main" id="{DBECD40A-2D52-4923-98C5-2FFFAD91C2FC}"/>
              </a:ext>
            </a:extLst>
          </p:cNvPr>
          <p:cNvSpPr txBox="1">
            <a:spLocks/>
          </p:cNvSpPr>
          <p:nvPr/>
        </p:nvSpPr>
        <p:spPr>
          <a:xfrm>
            <a:off x="3759229" y="1600053"/>
            <a:ext cx="4874503" cy="3657893"/>
          </a:xfrm>
          <a:prstGeom prst="rect">
            <a:avLst/>
          </a:prstGeom>
        </p:spPr>
        <p:txBody>
          <a:bodyPr vert="horz" lIns="68580" tIns="34290" rIns="68580" bIns="3429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1200" dirty="0">
              <a:solidFill>
                <a:srgbClr val="000000"/>
              </a:solidFill>
            </a:endParaRPr>
          </a:p>
        </p:txBody>
      </p:sp>
      <p:sp>
        <p:nvSpPr>
          <p:cNvPr id="3" name="Rectangle 2">
            <a:extLst>
              <a:ext uri="{FF2B5EF4-FFF2-40B4-BE49-F238E27FC236}">
                <a16:creationId xmlns:a16="http://schemas.microsoft.com/office/drawing/2014/main" id="{6D303C2B-547A-49F4-A310-11B6FD6C1C0D}"/>
              </a:ext>
            </a:extLst>
          </p:cNvPr>
          <p:cNvSpPr/>
          <p:nvPr/>
        </p:nvSpPr>
        <p:spPr>
          <a:xfrm>
            <a:off x="3580041" y="494971"/>
            <a:ext cx="5437414" cy="375487"/>
          </a:xfrm>
          <a:prstGeom prst="rect">
            <a:avLst/>
          </a:prstGeom>
        </p:spPr>
        <p:txBody>
          <a:bodyPr wrap="square">
            <a:spAutoFit/>
          </a:bodyPr>
          <a:lstStyle/>
          <a:p>
            <a:pPr>
              <a:lnSpc>
                <a:spcPct val="80000"/>
              </a:lnSpc>
            </a:pPr>
            <a:endParaRPr lang="en-US" altLang="en-US" sz="2300"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Rectangle 5">
            <a:extLst>
              <a:ext uri="{FF2B5EF4-FFF2-40B4-BE49-F238E27FC236}">
                <a16:creationId xmlns:a16="http://schemas.microsoft.com/office/drawing/2014/main" id="{9D30607E-9BC5-9D49-8081-DF0512FF3559}"/>
              </a:ext>
            </a:extLst>
          </p:cNvPr>
          <p:cNvSpPr/>
          <p:nvPr/>
        </p:nvSpPr>
        <p:spPr>
          <a:xfrm>
            <a:off x="3848071" y="1328173"/>
            <a:ext cx="5169384" cy="2893100"/>
          </a:xfrm>
          <a:prstGeom prst="rect">
            <a:avLst/>
          </a:prstGeom>
        </p:spPr>
        <p:txBody>
          <a:bodyPr wrap="square">
            <a:spAutoFit/>
          </a:bodyPr>
          <a:lstStyle/>
          <a:p>
            <a:r>
              <a:rPr lang="en-US" altLang="en-US" sz="2600" dirty="0">
                <a:latin typeface="Arial" panose="020B0604020202020204" pitchFamily="34" charset="0"/>
                <a:ea typeface="ＭＳ Ｐゴシック" panose="020B0600070205080204" pitchFamily="34" charset="-128"/>
                <a:cs typeface="Arial" panose="020B0604020202020204" pitchFamily="34" charset="0"/>
              </a:rPr>
              <a:t>Chapter 13 allows “cure and maintenance.” </a:t>
            </a:r>
          </a:p>
          <a:p>
            <a:endParaRPr lang="en-US" altLang="en-US" sz="2600" dirty="0">
              <a:latin typeface="Arial" panose="020B0604020202020204" pitchFamily="34" charset="0"/>
              <a:ea typeface="ＭＳ Ｐゴシック" panose="020B0600070205080204" pitchFamily="34" charset="-128"/>
              <a:cs typeface="Arial" panose="020B0604020202020204" pitchFamily="34" charset="0"/>
            </a:endParaRPr>
          </a:p>
          <a:p>
            <a:r>
              <a:rPr lang="en-US" altLang="en-US" sz="2600" dirty="0">
                <a:latin typeface="Arial" panose="020B0604020202020204" pitchFamily="34" charset="0"/>
                <a:ea typeface="ＭＳ Ｐゴシック" panose="020B0600070205080204" pitchFamily="34" charset="-128"/>
                <a:cs typeface="Arial" panose="020B0604020202020204" pitchFamily="34" charset="0"/>
              </a:rPr>
              <a:t>Debtors can “strip off” wholly unsecured junior mortgages and liens.</a:t>
            </a:r>
          </a:p>
          <a:p>
            <a:endParaRPr lang="en-US" altLang="en-US" sz="2600" dirty="0">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8400754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 name="Freeform: Shape 2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3072" y="470925"/>
            <a:ext cx="3285756"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C81C892-BDE0-4974-9D7D-4CE7E82063C3}"/>
              </a:ext>
            </a:extLst>
          </p:cNvPr>
          <p:cNvSpPr>
            <a:spLocks noGrp="1"/>
          </p:cNvSpPr>
          <p:nvPr>
            <p:ph type="title"/>
          </p:nvPr>
        </p:nvSpPr>
        <p:spPr>
          <a:xfrm>
            <a:off x="483390" y="1019272"/>
            <a:ext cx="3249624" cy="4973313"/>
          </a:xfrm>
        </p:spPr>
        <p:txBody>
          <a:bodyPr vert="horz" lIns="91440" tIns="45720" rIns="91440" bIns="45720" rtlCol="0" anchor="ctr">
            <a:normAutofit/>
          </a:bodyPr>
          <a:lstStyle/>
          <a:p>
            <a:br>
              <a:rPr lang="en-US" sz="4000" dirty="0">
                <a:solidFill>
                  <a:srgbClr val="FFFFFF"/>
                </a:solidFill>
                <a:latin typeface="Arial" panose="020B0604020202020204" pitchFamily="34" charset="0"/>
                <a:cs typeface="Arial" panose="020B0604020202020204" pitchFamily="34" charset="0"/>
              </a:rPr>
            </a:br>
            <a:r>
              <a:rPr lang="en-US" sz="4000" dirty="0">
                <a:solidFill>
                  <a:srgbClr val="FFFFFF"/>
                </a:solidFill>
                <a:latin typeface="Arial" panose="020B0604020202020204" pitchFamily="34" charset="0"/>
                <a:cs typeface="Arial" panose="020B0604020202020204" pitchFamily="34" charset="0"/>
              </a:rPr>
              <a:t>Can bankruptcy solve a foreclosure problem?</a:t>
            </a:r>
            <a:br>
              <a:rPr lang="en-US" sz="4000" dirty="0">
                <a:solidFill>
                  <a:srgbClr val="FFFFFF"/>
                </a:solidFill>
                <a:latin typeface="Arial" panose="020B0604020202020204" pitchFamily="34" charset="0"/>
                <a:cs typeface="Arial" panose="020B0604020202020204" pitchFamily="34" charset="0"/>
              </a:rPr>
            </a:br>
            <a:r>
              <a:rPr lang="en-US" sz="4000" dirty="0">
                <a:solidFill>
                  <a:srgbClr val="FFFFFF"/>
                </a:solidFill>
                <a:latin typeface="Arial" panose="020B0604020202020204" pitchFamily="34" charset="0"/>
                <a:cs typeface="Arial" panose="020B0604020202020204" pitchFamily="34" charset="0"/>
              </a:rPr>
              <a:t>(cont’d)</a:t>
            </a:r>
          </a:p>
        </p:txBody>
      </p:sp>
      <p:sp>
        <p:nvSpPr>
          <p:cNvPr id="4" name="Content Placeholder 2">
            <a:extLst>
              <a:ext uri="{FF2B5EF4-FFF2-40B4-BE49-F238E27FC236}">
                <a16:creationId xmlns:a16="http://schemas.microsoft.com/office/drawing/2014/main" id="{DBECD40A-2D52-4923-98C5-2FFFAD91C2FC}"/>
              </a:ext>
            </a:extLst>
          </p:cNvPr>
          <p:cNvSpPr txBox="1">
            <a:spLocks/>
          </p:cNvSpPr>
          <p:nvPr/>
        </p:nvSpPr>
        <p:spPr>
          <a:xfrm>
            <a:off x="3759229" y="1600053"/>
            <a:ext cx="4874503" cy="3657893"/>
          </a:xfrm>
          <a:prstGeom prst="rect">
            <a:avLst/>
          </a:prstGeom>
        </p:spPr>
        <p:txBody>
          <a:bodyPr vert="horz" lIns="68580" tIns="34290" rIns="68580" bIns="3429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1200" dirty="0">
              <a:solidFill>
                <a:srgbClr val="000000"/>
              </a:solidFill>
            </a:endParaRPr>
          </a:p>
        </p:txBody>
      </p:sp>
      <p:sp>
        <p:nvSpPr>
          <p:cNvPr id="3" name="Rectangle 2">
            <a:extLst>
              <a:ext uri="{FF2B5EF4-FFF2-40B4-BE49-F238E27FC236}">
                <a16:creationId xmlns:a16="http://schemas.microsoft.com/office/drawing/2014/main" id="{6D303C2B-547A-49F4-A310-11B6FD6C1C0D}"/>
              </a:ext>
            </a:extLst>
          </p:cNvPr>
          <p:cNvSpPr/>
          <p:nvPr/>
        </p:nvSpPr>
        <p:spPr>
          <a:xfrm>
            <a:off x="3580041" y="494971"/>
            <a:ext cx="5437414" cy="375487"/>
          </a:xfrm>
          <a:prstGeom prst="rect">
            <a:avLst/>
          </a:prstGeom>
        </p:spPr>
        <p:txBody>
          <a:bodyPr wrap="square">
            <a:spAutoFit/>
          </a:bodyPr>
          <a:lstStyle/>
          <a:p>
            <a:pPr>
              <a:lnSpc>
                <a:spcPct val="80000"/>
              </a:lnSpc>
            </a:pPr>
            <a:endParaRPr lang="en-US" altLang="en-US" sz="2300"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Rectangle 5">
            <a:extLst>
              <a:ext uri="{FF2B5EF4-FFF2-40B4-BE49-F238E27FC236}">
                <a16:creationId xmlns:a16="http://schemas.microsoft.com/office/drawing/2014/main" id="{9D30607E-9BC5-9D49-8081-DF0512FF3559}"/>
              </a:ext>
            </a:extLst>
          </p:cNvPr>
          <p:cNvSpPr/>
          <p:nvPr/>
        </p:nvSpPr>
        <p:spPr>
          <a:xfrm>
            <a:off x="3759229" y="382011"/>
            <a:ext cx="5169384" cy="6093976"/>
          </a:xfrm>
          <a:prstGeom prst="rect">
            <a:avLst/>
          </a:prstGeom>
        </p:spPr>
        <p:txBody>
          <a:bodyPr wrap="square">
            <a:spAutoFit/>
          </a:bodyPr>
          <a:lstStyle/>
          <a:p>
            <a:endParaRPr lang="en-US" altLang="en-US" sz="2600" dirty="0">
              <a:latin typeface="Arial" panose="020B0604020202020204" pitchFamily="34" charset="0"/>
              <a:ea typeface="ＭＳ Ｐゴシック" panose="020B0600070205080204" pitchFamily="34" charset="-128"/>
              <a:cs typeface="Arial" panose="020B0604020202020204" pitchFamily="34" charset="0"/>
            </a:endParaRPr>
          </a:p>
          <a:p>
            <a:r>
              <a:rPr lang="en-US" altLang="en-US" sz="2600" b="1" dirty="0">
                <a:latin typeface="Arial" panose="020B0604020202020204" pitchFamily="34" charset="0"/>
                <a:ea typeface="ＭＳ Ｐゴシック" panose="020B0600070205080204" pitchFamily="34" charset="-128"/>
                <a:cs typeface="Arial" panose="020B0604020202020204" pitchFamily="34" charset="0"/>
              </a:rPr>
              <a:t>Note: </a:t>
            </a:r>
            <a:r>
              <a:rPr lang="en-US" altLang="en-US" sz="2600" dirty="0">
                <a:latin typeface="Arial" panose="020B0604020202020204" pitchFamily="34" charset="0"/>
                <a:ea typeface="ＭＳ Ｐゴシック" panose="020B0600070205080204" pitchFamily="34" charset="-128"/>
                <a:cs typeface="Arial" panose="020B0604020202020204" pitchFamily="34" charset="0"/>
              </a:rPr>
              <a:t>Many bankruptcy courts have court-supervised loss-mitigation programs in which homeowner borrowers and mortgage holders negotiate a possible consensual loan/mortgage modification. </a:t>
            </a:r>
          </a:p>
          <a:p>
            <a:pPr marL="457200" indent="-457200">
              <a:buFont typeface="Arial" panose="020B0604020202020204" pitchFamily="34" charset="0"/>
              <a:buChar char="•"/>
            </a:pPr>
            <a:endParaRPr lang="en-US" altLang="en-US" sz="2600" dirty="0">
              <a:latin typeface="Arial" panose="020B0604020202020204" pitchFamily="34" charset="0"/>
              <a:ea typeface="ＭＳ Ｐゴシック" panose="020B0600070205080204" pitchFamily="34" charset="-128"/>
              <a:cs typeface="Arial" panose="020B0604020202020204" pitchFamily="34" charset="0"/>
            </a:endParaRPr>
          </a:p>
          <a:p>
            <a:pPr marL="457200" indent="-457200">
              <a:buFont typeface="Arial" panose="020B0604020202020204" pitchFamily="34" charset="0"/>
              <a:buChar char="•"/>
            </a:pPr>
            <a:r>
              <a:rPr lang="en-US" altLang="en-US" sz="2600" dirty="0">
                <a:latin typeface="Arial" panose="020B0604020202020204" pitchFamily="34" charset="0"/>
                <a:ea typeface="ＭＳ Ｐゴシック" panose="020B0600070205080204" pitchFamily="34" charset="-128"/>
                <a:cs typeface="Arial" panose="020B0604020202020204" pitchFamily="34" charset="0"/>
              </a:rPr>
              <a:t>If such an agreement is reached, these programs generally provide for an order approving the modification and governing the parties thereafter. </a:t>
            </a:r>
          </a:p>
        </p:txBody>
      </p:sp>
    </p:spTree>
    <p:extLst>
      <p:ext uri="{BB962C8B-B14F-4D97-AF65-F5344CB8AC3E}">
        <p14:creationId xmlns:p14="http://schemas.microsoft.com/office/powerpoint/2010/main" val="14398017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 name="Freeform: Shape 2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3072" y="470925"/>
            <a:ext cx="3285756"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C81C892-BDE0-4974-9D7D-4CE7E82063C3}"/>
              </a:ext>
            </a:extLst>
          </p:cNvPr>
          <p:cNvSpPr>
            <a:spLocks noGrp="1"/>
          </p:cNvSpPr>
          <p:nvPr>
            <p:ph type="title"/>
          </p:nvPr>
        </p:nvSpPr>
        <p:spPr>
          <a:xfrm>
            <a:off x="471358" y="1019272"/>
            <a:ext cx="3249624" cy="4973313"/>
          </a:xfrm>
        </p:spPr>
        <p:txBody>
          <a:bodyPr vert="horz" lIns="91440" tIns="45720" rIns="91440" bIns="45720" rtlCol="0" anchor="ctr">
            <a:normAutofit/>
          </a:bodyPr>
          <a:lstStyle/>
          <a:p>
            <a:br>
              <a:rPr lang="en-US" sz="2800" dirty="0">
                <a:solidFill>
                  <a:srgbClr val="FFFFFF"/>
                </a:solidFill>
                <a:latin typeface="Arial" panose="020B0604020202020204" pitchFamily="34" charset="0"/>
                <a:cs typeface="Arial" panose="020B0604020202020204" pitchFamily="34" charset="0"/>
              </a:rPr>
            </a:br>
            <a:r>
              <a:rPr lang="en-US" sz="4000" dirty="0">
                <a:solidFill>
                  <a:srgbClr val="FFFFFF"/>
                </a:solidFill>
                <a:latin typeface="Arial" panose="020B0604020202020204" pitchFamily="34" charset="0"/>
                <a:cs typeface="Arial" panose="020B0604020202020204" pitchFamily="34" charset="0"/>
              </a:rPr>
              <a:t>Additional </a:t>
            </a:r>
            <a:br>
              <a:rPr lang="en-US" sz="4000" dirty="0">
                <a:solidFill>
                  <a:srgbClr val="FFFFFF"/>
                </a:solidFill>
                <a:latin typeface="Arial" panose="020B0604020202020204" pitchFamily="34" charset="0"/>
                <a:cs typeface="Arial" panose="020B0604020202020204" pitchFamily="34" charset="0"/>
              </a:rPr>
            </a:br>
            <a:r>
              <a:rPr lang="en-US" sz="4000" dirty="0">
                <a:solidFill>
                  <a:srgbClr val="FFFFFF"/>
                </a:solidFill>
                <a:latin typeface="Arial" panose="020B0604020202020204" pitchFamily="34" charset="0"/>
                <a:cs typeface="Arial" panose="020B0604020202020204" pitchFamily="34" charset="0"/>
              </a:rPr>
              <a:t>Resources</a:t>
            </a:r>
          </a:p>
        </p:txBody>
      </p:sp>
      <p:sp>
        <p:nvSpPr>
          <p:cNvPr id="4" name="Content Placeholder 2">
            <a:extLst>
              <a:ext uri="{FF2B5EF4-FFF2-40B4-BE49-F238E27FC236}">
                <a16:creationId xmlns:a16="http://schemas.microsoft.com/office/drawing/2014/main" id="{DBECD40A-2D52-4923-98C5-2FFFAD91C2FC}"/>
              </a:ext>
            </a:extLst>
          </p:cNvPr>
          <p:cNvSpPr txBox="1">
            <a:spLocks/>
          </p:cNvSpPr>
          <p:nvPr/>
        </p:nvSpPr>
        <p:spPr>
          <a:xfrm>
            <a:off x="3759229" y="1600053"/>
            <a:ext cx="4874503" cy="3657893"/>
          </a:xfrm>
          <a:prstGeom prst="rect">
            <a:avLst/>
          </a:prstGeom>
        </p:spPr>
        <p:txBody>
          <a:bodyPr vert="horz" lIns="68580" tIns="34290" rIns="68580" bIns="3429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1200" dirty="0">
              <a:solidFill>
                <a:srgbClr val="000000"/>
              </a:solidFill>
            </a:endParaRPr>
          </a:p>
        </p:txBody>
      </p:sp>
      <p:sp>
        <p:nvSpPr>
          <p:cNvPr id="3" name="Rectangle 2">
            <a:extLst>
              <a:ext uri="{FF2B5EF4-FFF2-40B4-BE49-F238E27FC236}">
                <a16:creationId xmlns:a16="http://schemas.microsoft.com/office/drawing/2014/main" id="{6D303C2B-547A-49F4-A310-11B6FD6C1C0D}"/>
              </a:ext>
            </a:extLst>
          </p:cNvPr>
          <p:cNvSpPr/>
          <p:nvPr/>
        </p:nvSpPr>
        <p:spPr>
          <a:xfrm>
            <a:off x="3580041" y="494971"/>
            <a:ext cx="5437414" cy="375487"/>
          </a:xfrm>
          <a:prstGeom prst="rect">
            <a:avLst/>
          </a:prstGeom>
        </p:spPr>
        <p:txBody>
          <a:bodyPr wrap="square">
            <a:spAutoFit/>
          </a:bodyPr>
          <a:lstStyle/>
          <a:p>
            <a:pPr>
              <a:lnSpc>
                <a:spcPct val="80000"/>
              </a:lnSpc>
            </a:pPr>
            <a:endParaRPr lang="en-US" altLang="en-US" sz="2300" dirty="0">
              <a:latin typeface="Arial" panose="020B0604020202020204" pitchFamily="34" charset="0"/>
              <a:ea typeface="ＭＳ Ｐゴシック" panose="020B0600070205080204" pitchFamily="34" charset="-128"/>
              <a:cs typeface="Arial" panose="020B0604020202020204" pitchFamily="34" charset="0"/>
            </a:endParaRPr>
          </a:p>
        </p:txBody>
      </p:sp>
      <p:pic>
        <p:nvPicPr>
          <p:cNvPr id="8" name="Picture 7">
            <a:extLst>
              <a:ext uri="{FF2B5EF4-FFF2-40B4-BE49-F238E27FC236}">
                <a16:creationId xmlns:a16="http://schemas.microsoft.com/office/drawing/2014/main" id="{27745CC7-41A6-4D59-AEA0-DEA4F1AF234C}"/>
              </a:ext>
            </a:extLst>
          </p:cNvPr>
          <p:cNvPicPr>
            <a:picLocks noChangeAspect="1"/>
          </p:cNvPicPr>
          <p:nvPr/>
        </p:nvPicPr>
        <p:blipFill>
          <a:blip r:embed="rId3"/>
          <a:stretch>
            <a:fillRect/>
          </a:stretch>
        </p:blipFill>
        <p:spPr>
          <a:xfrm>
            <a:off x="4947909" y="470925"/>
            <a:ext cx="2611572" cy="3695260"/>
          </a:xfrm>
          <a:prstGeom prst="rect">
            <a:avLst/>
          </a:prstGeom>
        </p:spPr>
      </p:pic>
      <p:sp>
        <p:nvSpPr>
          <p:cNvPr id="9" name="TextBox 8">
            <a:extLst>
              <a:ext uri="{FF2B5EF4-FFF2-40B4-BE49-F238E27FC236}">
                <a16:creationId xmlns:a16="http://schemas.microsoft.com/office/drawing/2014/main" id="{4CD16181-AA0E-473C-A3CC-32CB4CD92C00}"/>
              </a:ext>
            </a:extLst>
          </p:cNvPr>
          <p:cNvSpPr txBox="1"/>
          <p:nvPr/>
        </p:nvSpPr>
        <p:spPr>
          <a:xfrm>
            <a:off x="3936875" y="4331704"/>
            <a:ext cx="4981903" cy="2031325"/>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Federal Judicial Center website on federal-state cooperation: </a:t>
            </a:r>
            <a:r>
              <a:rPr lang="en-US" dirty="0">
                <a:latin typeface="Arial" panose="020B0604020202020204" pitchFamily="34" charset="0"/>
                <a:cs typeface="Arial" panose="020B0604020202020204" pitchFamily="34" charset="0"/>
                <a:hlinkClick r:id="rId4"/>
              </a:rPr>
              <a:t>https://fjc.gov/fedstate</a:t>
            </a:r>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National Center for State Courts resource guide on foreclosures: </a:t>
            </a:r>
            <a:r>
              <a:rPr lang="en-US" dirty="0">
                <a:latin typeface="Arial" panose="020B0604020202020204" pitchFamily="34" charset="0"/>
                <a:cs typeface="Arial" panose="020B0604020202020204" pitchFamily="34" charset="0"/>
                <a:hlinkClick r:id="rId5"/>
              </a:rPr>
              <a:t>https://www.ncsc.org/Topics/Financial/Foreclosures/Resource-Guide.aspx</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617976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 name="Freeform: Shape 2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3072" y="470925"/>
            <a:ext cx="3285756"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C81C892-BDE0-4974-9D7D-4CE7E82063C3}"/>
              </a:ext>
            </a:extLst>
          </p:cNvPr>
          <p:cNvSpPr>
            <a:spLocks noGrp="1"/>
          </p:cNvSpPr>
          <p:nvPr>
            <p:ph type="title"/>
          </p:nvPr>
        </p:nvSpPr>
        <p:spPr>
          <a:xfrm>
            <a:off x="435264" y="1019272"/>
            <a:ext cx="3249624" cy="4973313"/>
          </a:xfrm>
        </p:spPr>
        <p:txBody>
          <a:bodyPr vert="horz" lIns="91440" tIns="45720" rIns="91440" bIns="45720" rtlCol="0" anchor="ctr">
            <a:normAutofit/>
          </a:bodyPr>
          <a:lstStyle/>
          <a:p>
            <a:br>
              <a:rPr lang="en-US" sz="2800" dirty="0">
                <a:solidFill>
                  <a:srgbClr val="FFFFFF"/>
                </a:solidFill>
                <a:latin typeface="Arial" panose="020B0604020202020204" pitchFamily="34" charset="0"/>
                <a:cs typeface="Arial" panose="020B0604020202020204" pitchFamily="34" charset="0"/>
              </a:rPr>
            </a:br>
            <a:r>
              <a:rPr lang="en-US" sz="4000" dirty="0">
                <a:solidFill>
                  <a:srgbClr val="FFFFFF"/>
                </a:solidFill>
                <a:latin typeface="Arial" panose="020B0604020202020204" pitchFamily="34" charset="0"/>
                <a:cs typeface="Arial" panose="020B0604020202020204" pitchFamily="34" charset="0"/>
              </a:rPr>
              <a:t>Thank You</a:t>
            </a:r>
          </a:p>
        </p:txBody>
      </p:sp>
      <p:sp>
        <p:nvSpPr>
          <p:cNvPr id="4" name="Content Placeholder 2">
            <a:extLst>
              <a:ext uri="{FF2B5EF4-FFF2-40B4-BE49-F238E27FC236}">
                <a16:creationId xmlns:a16="http://schemas.microsoft.com/office/drawing/2014/main" id="{DBECD40A-2D52-4923-98C5-2FFFAD91C2FC}"/>
              </a:ext>
            </a:extLst>
          </p:cNvPr>
          <p:cNvSpPr txBox="1">
            <a:spLocks/>
          </p:cNvSpPr>
          <p:nvPr/>
        </p:nvSpPr>
        <p:spPr>
          <a:xfrm>
            <a:off x="3759229" y="1600053"/>
            <a:ext cx="4874503" cy="3657893"/>
          </a:xfrm>
          <a:prstGeom prst="rect">
            <a:avLst/>
          </a:prstGeom>
        </p:spPr>
        <p:txBody>
          <a:bodyPr vert="horz" lIns="68580" tIns="34290" rIns="68580" bIns="3429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1200" dirty="0">
              <a:solidFill>
                <a:srgbClr val="000000"/>
              </a:solidFill>
            </a:endParaRPr>
          </a:p>
        </p:txBody>
      </p:sp>
      <p:sp>
        <p:nvSpPr>
          <p:cNvPr id="3" name="Rectangle 2">
            <a:extLst>
              <a:ext uri="{FF2B5EF4-FFF2-40B4-BE49-F238E27FC236}">
                <a16:creationId xmlns:a16="http://schemas.microsoft.com/office/drawing/2014/main" id="{6D303C2B-547A-49F4-A310-11B6FD6C1C0D}"/>
              </a:ext>
            </a:extLst>
          </p:cNvPr>
          <p:cNvSpPr/>
          <p:nvPr/>
        </p:nvSpPr>
        <p:spPr>
          <a:xfrm>
            <a:off x="3580041" y="494971"/>
            <a:ext cx="5437414" cy="375487"/>
          </a:xfrm>
          <a:prstGeom prst="rect">
            <a:avLst/>
          </a:prstGeom>
        </p:spPr>
        <p:txBody>
          <a:bodyPr wrap="square">
            <a:spAutoFit/>
          </a:bodyPr>
          <a:lstStyle/>
          <a:p>
            <a:pPr>
              <a:lnSpc>
                <a:spcPct val="80000"/>
              </a:lnSpc>
            </a:pPr>
            <a:endParaRPr lang="en-US" altLang="en-US" sz="2300"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9" name="TextBox 8">
            <a:extLst>
              <a:ext uri="{FF2B5EF4-FFF2-40B4-BE49-F238E27FC236}">
                <a16:creationId xmlns:a16="http://schemas.microsoft.com/office/drawing/2014/main" id="{4CD16181-AA0E-473C-A3CC-32CB4CD92C00}"/>
              </a:ext>
            </a:extLst>
          </p:cNvPr>
          <p:cNvSpPr txBox="1"/>
          <p:nvPr/>
        </p:nvSpPr>
        <p:spPr>
          <a:xfrm>
            <a:off x="3774961" y="659757"/>
            <a:ext cx="5218430" cy="5478423"/>
          </a:xfrm>
          <a:prstGeom prst="rect">
            <a:avLst/>
          </a:prstGeom>
          <a:noFill/>
        </p:spPr>
        <p:txBody>
          <a:bodyPr wrap="square" rtlCol="0">
            <a:spAutoFit/>
          </a:bodyPr>
          <a:lstStyle/>
          <a:p>
            <a:r>
              <a:rPr lang="en-US" sz="2500" dirty="0">
                <a:latin typeface="Arial" panose="020B0604020202020204" pitchFamily="34" charset="0"/>
                <a:cs typeface="Arial" panose="020B0604020202020204" pitchFamily="34" charset="0"/>
              </a:rPr>
              <a:t>This presentation was organized </a:t>
            </a:r>
            <a:br>
              <a:rPr lang="en-US" sz="2500" dirty="0">
                <a:latin typeface="Arial" panose="020B0604020202020204" pitchFamily="34" charset="0"/>
                <a:cs typeface="Arial" panose="020B0604020202020204" pitchFamily="34" charset="0"/>
              </a:rPr>
            </a:br>
            <a:r>
              <a:rPr lang="en-US" sz="2500" dirty="0">
                <a:latin typeface="Arial" panose="020B0604020202020204" pitchFamily="34" charset="0"/>
                <a:cs typeface="Arial" panose="020B0604020202020204" pitchFamily="34" charset="0"/>
              </a:rPr>
              <a:t>by Federal Judicial Center Senior Research Associate Jason A. Cantone, with considerable assistance by a number of federal and state judges and court personnel (see note for slide 1). </a:t>
            </a:r>
          </a:p>
          <a:p>
            <a:endParaRPr lang="en-US" sz="2500" dirty="0">
              <a:latin typeface="Arial" panose="020B0604020202020204" pitchFamily="34" charset="0"/>
              <a:cs typeface="Arial" panose="020B0604020202020204" pitchFamily="34" charset="0"/>
            </a:endParaRPr>
          </a:p>
          <a:p>
            <a:r>
              <a:rPr lang="en-US" sz="2500" dirty="0">
                <a:latin typeface="Arial" panose="020B0604020202020204" pitchFamily="34" charset="0"/>
                <a:cs typeface="Arial" panose="020B0604020202020204" pitchFamily="34" charset="0"/>
              </a:rPr>
              <a:t>Questions about the presentation and its use can be directed to </a:t>
            </a:r>
            <a:br>
              <a:rPr lang="en-US" sz="2500" dirty="0">
                <a:latin typeface="Arial" panose="020B0604020202020204" pitchFamily="34" charset="0"/>
                <a:cs typeface="Arial" panose="020B0604020202020204" pitchFamily="34" charset="0"/>
              </a:rPr>
            </a:br>
            <a:r>
              <a:rPr lang="en-US" sz="2500" dirty="0">
                <a:latin typeface="Arial" panose="020B0604020202020204" pitchFamily="34" charset="0"/>
                <a:cs typeface="Arial" panose="020B0604020202020204" pitchFamily="34" charset="0"/>
              </a:rPr>
              <a:t>Dr. Cantone, at </a:t>
            </a:r>
            <a:r>
              <a:rPr lang="en-US" sz="2500" dirty="0">
                <a:latin typeface="Arial" panose="020B0604020202020204" pitchFamily="34" charset="0"/>
                <a:cs typeface="Arial" panose="020B0604020202020204" pitchFamily="34" charset="0"/>
                <a:hlinkClick r:id="rId3"/>
              </a:rPr>
              <a:t>fedstate@fjc.gov</a:t>
            </a:r>
            <a:r>
              <a:rPr lang="en-US" sz="2500" dirty="0">
                <a:latin typeface="Arial" panose="020B0604020202020204" pitchFamily="34" charset="0"/>
                <a:cs typeface="Arial" panose="020B0604020202020204" pitchFamily="34" charset="0"/>
              </a:rPr>
              <a:t>. We would also like to hear from you if you find it helpful or have any recommendations to improve it.  </a:t>
            </a:r>
          </a:p>
        </p:txBody>
      </p:sp>
    </p:spTree>
    <p:extLst>
      <p:ext uri="{BB962C8B-B14F-4D97-AF65-F5344CB8AC3E}">
        <p14:creationId xmlns:p14="http://schemas.microsoft.com/office/powerpoint/2010/main" val="10393089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2" name="Rectangle 41">
            <a:extLst>
              <a:ext uri="{FF2B5EF4-FFF2-40B4-BE49-F238E27FC236}">
                <a16:creationId xmlns:a16="http://schemas.microsoft.com/office/drawing/2014/main" id="{AFA67CD3-AB4E-4A7A-BEB8-53C445D8C4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32843" y="3726"/>
            <a:ext cx="4211157"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4" name="Picture 43">
            <a:extLst>
              <a:ext uri="{FF2B5EF4-FFF2-40B4-BE49-F238E27FC236}">
                <a16:creationId xmlns:a16="http://schemas.microsoft.com/office/drawing/2014/main" id="{07CF545F-9C2E-4446-97CD-AD92990C2B6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flipH="1">
            <a:off x="0" y="0"/>
            <a:ext cx="9144000" cy="6858000"/>
          </a:xfrm>
          <a:prstGeom prst="rect">
            <a:avLst/>
          </a:prstGeom>
        </p:spPr>
      </p:pic>
      <p:sp>
        <p:nvSpPr>
          <p:cNvPr id="2" name="Title 1">
            <a:extLst>
              <a:ext uri="{FF2B5EF4-FFF2-40B4-BE49-F238E27FC236}">
                <a16:creationId xmlns:a16="http://schemas.microsoft.com/office/drawing/2014/main" id="{AA96C015-A71F-4D18-8993-EAA8D6377F60}"/>
              </a:ext>
            </a:extLst>
          </p:cNvPr>
          <p:cNvSpPr>
            <a:spLocks noGrp="1"/>
          </p:cNvSpPr>
          <p:nvPr>
            <p:ph type="title"/>
          </p:nvPr>
        </p:nvSpPr>
        <p:spPr>
          <a:xfrm>
            <a:off x="256753" y="802955"/>
            <a:ext cx="4445876" cy="1454051"/>
          </a:xfrm>
        </p:spPr>
        <p:txBody>
          <a:bodyPr>
            <a:normAutofit/>
          </a:bodyPr>
          <a:lstStyle/>
          <a:p>
            <a:r>
              <a:rPr lang="en-US" b="1" dirty="0">
                <a:solidFill>
                  <a:srgbClr val="000000"/>
                </a:solidFill>
                <a:latin typeface="Arial" panose="020B0604020202020204" pitchFamily="34" charset="0"/>
                <a:cs typeface="Arial" panose="020B0604020202020204" pitchFamily="34" charset="0"/>
              </a:rPr>
              <a:t>Content Note</a:t>
            </a:r>
            <a:endParaRPr lang="en-US" dirty="0">
              <a:solidFill>
                <a:srgbClr val="000000"/>
              </a:solidFill>
            </a:endParaRPr>
          </a:p>
        </p:txBody>
      </p:sp>
      <p:sp>
        <p:nvSpPr>
          <p:cNvPr id="3" name="Content Placeholder 2">
            <a:extLst>
              <a:ext uri="{FF2B5EF4-FFF2-40B4-BE49-F238E27FC236}">
                <a16:creationId xmlns:a16="http://schemas.microsoft.com/office/drawing/2014/main" id="{9F7BB95B-E3D2-4B3C-BC66-95BC3B5977A1}"/>
              </a:ext>
            </a:extLst>
          </p:cNvPr>
          <p:cNvSpPr>
            <a:spLocks noGrp="1"/>
          </p:cNvSpPr>
          <p:nvPr>
            <p:ph idx="1"/>
          </p:nvPr>
        </p:nvSpPr>
        <p:spPr>
          <a:xfrm>
            <a:off x="0" y="1656100"/>
            <a:ext cx="5515675" cy="4750181"/>
          </a:xfrm>
        </p:spPr>
        <p:txBody>
          <a:bodyPr anchor="ctr">
            <a:noAutofit/>
          </a:bodyPr>
          <a:lstStyle/>
          <a:p>
            <a:pPr marL="0" indent="0">
              <a:buNone/>
            </a:pPr>
            <a:r>
              <a:rPr lang="en-US" dirty="0">
                <a:solidFill>
                  <a:srgbClr val="000000"/>
                </a:solidFill>
                <a:latin typeface="Arial" panose="020B0604020202020204" pitchFamily="34" charset="0"/>
                <a:cs typeface="Arial" panose="020B0604020202020204" pitchFamily="34" charset="0"/>
              </a:rPr>
              <a:t>This presentation only addresses foreclosure. A full presentation with all six topics (bankruptcy overview; automatic stay; bankruptcy discharge; family law; foreclosure; additional considerations) is available at fjc.gov/</a:t>
            </a:r>
            <a:r>
              <a:rPr lang="en-US" dirty="0" err="1">
                <a:solidFill>
                  <a:srgbClr val="000000"/>
                </a:solidFill>
                <a:latin typeface="Arial" panose="020B0604020202020204" pitchFamily="34" charset="0"/>
                <a:cs typeface="Arial" panose="020B0604020202020204" pitchFamily="34" charset="0"/>
              </a:rPr>
              <a:t>fedstate</a:t>
            </a:r>
            <a:r>
              <a:rPr lang="en-US" dirty="0">
                <a:solidFill>
                  <a:srgbClr val="000000"/>
                </a:solidFill>
                <a:latin typeface="Arial" panose="020B0604020202020204" pitchFamily="34" charset="0"/>
                <a:cs typeface="Arial" panose="020B0604020202020204" pitchFamily="34" charset="0"/>
              </a:rPr>
              <a:t>, as well as separate presentations for each of those topics.</a:t>
            </a:r>
            <a:endParaRPr lang="en-US" b="1" dirty="0">
              <a:solidFill>
                <a:srgbClr val="000000"/>
              </a:solidFill>
              <a:latin typeface="Arial" panose="020B0604020202020204" pitchFamily="34" charset="0"/>
              <a:cs typeface="Arial" panose="020B0604020202020204" pitchFamily="34" charset="0"/>
            </a:endParaRPr>
          </a:p>
        </p:txBody>
      </p:sp>
      <p:sp>
        <p:nvSpPr>
          <p:cNvPr id="46" name="Freeform 62">
            <a:extLst>
              <a:ext uri="{FF2B5EF4-FFF2-40B4-BE49-F238E27FC236}">
                <a16:creationId xmlns:a16="http://schemas.microsoft.com/office/drawing/2014/main" id="{339C8D78-A644-462F-B674-F440635E53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93671" y="738619"/>
            <a:ext cx="3750329"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85000"/>
                  </a:schemeClr>
                </a:gs>
                <a:gs pos="100000">
                  <a:schemeClr val="bg2">
                    <a:lumMod val="8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4" name="Graphic 13" descr="Gavel">
            <a:extLst>
              <a:ext uri="{FF2B5EF4-FFF2-40B4-BE49-F238E27FC236}">
                <a16:creationId xmlns:a16="http://schemas.microsoft.com/office/drawing/2014/main" id="{33A9BB27-920C-4355-ACFD-F49BE1B6B609}"/>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075615" y="2065912"/>
            <a:ext cx="2746374" cy="2746374"/>
          </a:xfrm>
          <a:prstGeom prst="rect">
            <a:avLst/>
          </a:prstGeom>
        </p:spPr>
      </p:pic>
    </p:spTree>
    <p:extLst>
      <p:ext uri="{BB962C8B-B14F-4D97-AF65-F5344CB8AC3E}">
        <p14:creationId xmlns:p14="http://schemas.microsoft.com/office/powerpoint/2010/main" val="28003156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5" name="Rectangle 34">
            <a:extLst>
              <a:ext uri="{FF2B5EF4-FFF2-40B4-BE49-F238E27FC236}">
                <a16:creationId xmlns:a16="http://schemas.microsoft.com/office/drawing/2014/main" id="{2A8AA5BC-4F7A-4226-8F99-6D824B226A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9144000" cy="686132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3E5445C6-DD42-4979-86FF-03730E8C6D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300" y="321733"/>
            <a:ext cx="8680116" cy="6214534"/>
          </a:xfrm>
          <a:prstGeom prst="rect">
            <a:avLst/>
          </a:prstGeom>
          <a:solidFill>
            <a:schemeClr val="bg1">
              <a:lumMod val="75000"/>
              <a:lumOff val="25000"/>
            </a:schemeClr>
          </a:solidFill>
          <a:ln w="127000" cap="sq" cmpd="thinThick">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C81C892-BDE0-4974-9D7D-4CE7E82063C3}"/>
              </a:ext>
            </a:extLst>
          </p:cNvPr>
          <p:cNvSpPr>
            <a:spLocks noGrp="1"/>
          </p:cNvSpPr>
          <p:nvPr>
            <p:ph type="title"/>
          </p:nvPr>
        </p:nvSpPr>
        <p:spPr>
          <a:xfrm>
            <a:off x="1143000" y="1122362"/>
            <a:ext cx="6858000" cy="2840037"/>
          </a:xfrm>
        </p:spPr>
        <p:txBody>
          <a:bodyPr vert="horz" lIns="91440" tIns="45720" rIns="91440" bIns="45720" rtlCol="0" anchor="b">
            <a:normAutofit/>
          </a:bodyPr>
          <a:lstStyle/>
          <a:p>
            <a:pPr algn="ctr"/>
            <a:r>
              <a:rPr lang="en-US" sz="5000" kern="1200" dirty="0">
                <a:solidFill>
                  <a:schemeClr val="tx1"/>
                </a:solidFill>
                <a:latin typeface="+mj-lt"/>
                <a:ea typeface="+mj-ea"/>
                <a:cs typeface="+mj-cs"/>
              </a:rPr>
              <a:t>Bankruptcy </a:t>
            </a:r>
            <a:br>
              <a:rPr lang="en-US" sz="5000" kern="1200" dirty="0">
                <a:solidFill>
                  <a:schemeClr val="tx1"/>
                </a:solidFill>
                <a:latin typeface="+mj-lt"/>
                <a:ea typeface="+mj-ea"/>
                <a:cs typeface="+mj-cs"/>
              </a:rPr>
            </a:br>
            <a:r>
              <a:rPr lang="en-US" sz="5000" kern="1200" dirty="0">
                <a:solidFill>
                  <a:schemeClr val="tx1"/>
                </a:solidFill>
                <a:latin typeface="+mj-lt"/>
                <a:ea typeface="+mj-ea"/>
                <a:cs typeface="+mj-cs"/>
              </a:rPr>
              <a:t>and </a:t>
            </a:r>
            <a:br>
              <a:rPr lang="en-US" sz="5000" kern="1200" dirty="0">
                <a:solidFill>
                  <a:schemeClr val="tx1"/>
                </a:solidFill>
                <a:latin typeface="+mj-lt"/>
                <a:ea typeface="+mj-ea"/>
                <a:cs typeface="+mj-cs"/>
              </a:rPr>
            </a:br>
            <a:r>
              <a:rPr lang="en-US" sz="5000" dirty="0"/>
              <a:t>Foreclosure</a:t>
            </a:r>
            <a:endParaRPr lang="en-US" sz="5000" kern="1200" dirty="0">
              <a:solidFill>
                <a:schemeClr val="tx1"/>
              </a:solidFill>
              <a:latin typeface="+mj-lt"/>
              <a:ea typeface="+mj-ea"/>
              <a:cs typeface="+mj-cs"/>
            </a:endParaRPr>
          </a:p>
        </p:txBody>
      </p:sp>
      <p:cxnSp>
        <p:nvCxnSpPr>
          <p:cNvPr id="39" name="Straight Connector 38">
            <a:extLst>
              <a:ext uri="{FF2B5EF4-FFF2-40B4-BE49-F238E27FC236}">
                <a16:creationId xmlns:a16="http://schemas.microsoft.com/office/drawing/2014/main" id="{45000665-DFC7-417E-8FD7-516A0F15C9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543300" y="4109417"/>
            <a:ext cx="2057400" cy="0"/>
          </a:xfrm>
          <a:prstGeom prst="line">
            <a:avLst/>
          </a:prstGeom>
          <a:ln w="12700">
            <a:solidFill>
              <a:schemeClr val="tx1">
                <a:lumMod val="85000"/>
              </a:schemeClr>
            </a:solidFill>
          </a:ln>
        </p:spPr>
        <p:style>
          <a:lnRef idx="1">
            <a:schemeClr val="accent1"/>
          </a:lnRef>
          <a:fillRef idx="0">
            <a:schemeClr val="accent1"/>
          </a:fillRef>
          <a:effectRef idx="0">
            <a:schemeClr val="accent1"/>
          </a:effectRef>
          <a:fontRef idx="minor">
            <a:schemeClr val="tx1"/>
          </a:fontRef>
        </p:style>
      </p:cxnSp>
      <p:sp>
        <p:nvSpPr>
          <p:cNvPr id="4" name="Content Placeholder 2">
            <a:extLst>
              <a:ext uri="{FF2B5EF4-FFF2-40B4-BE49-F238E27FC236}">
                <a16:creationId xmlns:a16="http://schemas.microsoft.com/office/drawing/2014/main" id="{DBECD40A-2D52-4923-98C5-2FFFAD91C2FC}"/>
              </a:ext>
            </a:extLst>
          </p:cNvPr>
          <p:cNvSpPr txBox="1">
            <a:spLocks/>
          </p:cNvSpPr>
          <p:nvPr/>
        </p:nvSpPr>
        <p:spPr>
          <a:xfrm>
            <a:off x="3759229" y="1600053"/>
            <a:ext cx="4874503" cy="3657893"/>
          </a:xfrm>
          <a:prstGeom prst="rect">
            <a:avLst/>
          </a:prstGeom>
        </p:spPr>
        <p:txBody>
          <a:bodyPr vert="horz" lIns="68580" tIns="34290" rIns="68580" bIns="3429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1200" dirty="0">
              <a:solidFill>
                <a:srgbClr val="000000"/>
              </a:solidFill>
            </a:endParaRPr>
          </a:p>
        </p:txBody>
      </p:sp>
      <p:sp>
        <p:nvSpPr>
          <p:cNvPr id="3" name="Rectangle 2">
            <a:extLst>
              <a:ext uri="{FF2B5EF4-FFF2-40B4-BE49-F238E27FC236}">
                <a16:creationId xmlns:a16="http://schemas.microsoft.com/office/drawing/2014/main" id="{3E664086-9BA9-4416-80D1-4E60A44A4B2A}"/>
              </a:ext>
            </a:extLst>
          </p:cNvPr>
          <p:cNvSpPr/>
          <p:nvPr/>
        </p:nvSpPr>
        <p:spPr>
          <a:xfrm>
            <a:off x="3849459" y="470925"/>
            <a:ext cx="4894673" cy="446276"/>
          </a:xfrm>
          <a:prstGeom prst="rect">
            <a:avLst/>
          </a:prstGeom>
        </p:spPr>
        <p:txBody>
          <a:bodyPr wrap="square">
            <a:spAutoFit/>
          </a:bodyPr>
          <a:lstStyle/>
          <a:p>
            <a:endParaRPr lang="en-US" altLang="en-US" sz="2300" dirty="0">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643179974"/>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 name="Freeform: Shape 2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3072" y="470925"/>
            <a:ext cx="3285756"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C81C892-BDE0-4974-9D7D-4CE7E82063C3}"/>
              </a:ext>
            </a:extLst>
          </p:cNvPr>
          <p:cNvSpPr>
            <a:spLocks noGrp="1"/>
          </p:cNvSpPr>
          <p:nvPr>
            <p:ph type="title"/>
          </p:nvPr>
        </p:nvSpPr>
        <p:spPr>
          <a:xfrm>
            <a:off x="363072" y="1019272"/>
            <a:ext cx="3012435" cy="4973313"/>
          </a:xfrm>
        </p:spPr>
        <p:txBody>
          <a:bodyPr vert="horz" lIns="91440" tIns="45720" rIns="91440" bIns="45720" rtlCol="0" anchor="ctr">
            <a:normAutofit/>
          </a:bodyPr>
          <a:lstStyle/>
          <a:p>
            <a:r>
              <a:rPr lang="en-US" sz="4000" dirty="0">
                <a:solidFill>
                  <a:srgbClr val="FFFFFF"/>
                </a:solidFill>
                <a:latin typeface="Arial" panose="020B0604020202020204" pitchFamily="34" charset="0"/>
                <a:cs typeface="Arial" panose="020B0604020202020204" pitchFamily="34" charset="0"/>
              </a:rPr>
              <a:t>Automatic Stay and Foreclosure</a:t>
            </a:r>
          </a:p>
        </p:txBody>
      </p:sp>
      <p:sp>
        <p:nvSpPr>
          <p:cNvPr id="4" name="Content Placeholder 2">
            <a:extLst>
              <a:ext uri="{FF2B5EF4-FFF2-40B4-BE49-F238E27FC236}">
                <a16:creationId xmlns:a16="http://schemas.microsoft.com/office/drawing/2014/main" id="{DBECD40A-2D52-4923-98C5-2FFFAD91C2FC}"/>
              </a:ext>
            </a:extLst>
          </p:cNvPr>
          <p:cNvSpPr txBox="1">
            <a:spLocks/>
          </p:cNvSpPr>
          <p:nvPr/>
        </p:nvSpPr>
        <p:spPr>
          <a:xfrm>
            <a:off x="3759229" y="1600053"/>
            <a:ext cx="4874503" cy="3657893"/>
          </a:xfrm>
          <a:prstGeom prst="rect">
            <a:avLst/>
          </a:prstGeom>
        </p:spPr>
        <p:txBody>
          <a:bodyPr vert="horz" lIns="68580" tIns="34290" rIns="68580" bIns="3429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1200" dirty="0">
              <a:solidFill>
                <a:srgbClr val="000000"/>
              </a:solidFill>
            </a:endParaRPr>
          </a:p>
        </p:txBody>
      </p:sp>
      <p:sp>
        <p:nvSpPr>
          <p:cNvPr id="3" name="Rectangle 2">
            <a:extLst>
              <a:ext uri="{FF2B5EF4-FFF2-40B4-BE49-F238E27FC236}">
                <a16:creationId xmlns:a16="http://schemas.microsoft.com/office/drawing/2014/main" id="{6D303C2B-547A-49F4-A310-11B6FD6C1C0D}"/>
              </a:ext>
            </a:extLst>
          </p:cNvPr>
          <p:cNvSpPr/>
          <p:nvPr/>
        </p:nvSpPr>
        <p:spPr>
          <a:xfrm>
            <a:off x="3580041" y="494971"/>
            <a:ext cx="5437414" cy="375487"/>
          </a:xfrm>
          <a:prstGeom prst="rect">
            <a:avLst/>
          </a:prstGeom>
        </p:spPr>
        <p:txBody>
          <a:bodyPr wrap="square">
            <a:spAutoFit/>
          </a:bodyPr>
          <a:lstStyle/>
          <a:p>
            <a:pPr>
              <a:lnSpc>
                <a:spcPct val="80000"/>
              </a:lnSpc>
            </a:pPr>
            <a:endParaRPr lang="en-US" altLang="en-US" sz="2300"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Rectangle 5">
            <a:extLst>
              <a:ext uri="{FF2B5EF4-FFF2-40B4-BE49-F238E27FC236}">
                <a16:creationId xmlns:a16="http://schemas.microsoft.com/office/drawing/2014/main" id="{9D30607E-9BC5-9D49-8081-DF0512FF3559}"/>
              </a:ext>
            </a:extLst>
          </p:cNvPr>
          <p:cNvSpPr/>
          <p:nvPr/>
        </p:nvSpPr>
        <p:spPr>
          <a:xfrm>
            <a:off x="3805239" y="497015"/>
            <a:ext cx="5254541" cy="5175263"/>
          </a:xfrm>
          <a:prstGeom prst="rect">
            <a:avLst/>
          </a:prstGeom>
        </p:spPr>
        <p:txBody>
          <a:bodyPr wrap="square">
            <a:spAutoFit/>
          </a:bodyPr>
          <a:lstStyle/>
          <a:p>
            <a:pPr>
              <a:lnSpc>
                <a:spcPct val="90000"/>
              </a:lnSpc>
            </a:pPr>
            <a:endParaRPr lang="en-US" altLang="en-US" sz="2800" b="1" dirty="0">
              <a:latin typeface="Arial" panose="020B0604020202020204" pitchFamily="34" charset="0"/>
              <a:ea typeface="ＭＳ Ｐゴシック" panose="020B0600070205080204" pitchFamily="34" charset="-128"/>
              <a:cs typeface="Arial" panose="020B0604020202020204" pitchFamily="34" charset="0"/>
            </a:endParaRPr>
          </a:p>
          <a:p>
            <a:pPr>
              <a:lnSpc>
                <a:spcPct val="90000"/>
              </a:lnSpc>
            </a:pPr>
            <a:endParaRPr lang="en-US" altLang="en-US" sz="2800" b="1" dirty="0">
              <a:latin typeface="Arial" panose="020B0604020202020204" pitchFamily="34" charset="0"/>
              <a:ea typeface="ＭＳ Ｐゴシック" panose="020B0600070205080204" pitchFamily="34" charset="-128"/>
              <a:cs typeface="Arial" panose="020B0604020202020204" pitchFamily="34" charset="0"/>
            </a:endParaRPr>
          </a:p>
          <a:p>
            <a:pPr>
              <a:lnSpc>
                <a:spcPct val="90000"/>
              </a:lnSpc>
            </a:pPr>
            <a:endParaRPr lang="en-US" altLang="en-US" sz="2800" b="1" dirty="0">
              <a:latin typeface="Arial" panose="020B0604020202020204" pitchFamily="34" charset="0"/>
              <a:ea typeface="ＭＳ Ｐゴシック" panose="020B0600070205080204" pitchFamily="34" charset="-128"/>
              <a:cs typeface="Arial" panose="020B0604020202020204" pitchFamily="34" charset="0"/>
            </a:endParaRPr>
          </a:p>
          <a:p>
            <a:pPr>
              <a:lnSpc>
                <a:spcPct val="90000"/>
              </a:lnSpc>
            </a:pPr>
            <a:r>
              <a:rPr lang="en-US" altLang="en-US" sz="2600" dirty="0">
                <a:latin typeface="Arial" panose="020B0604020202020204" pitchFamily="34" charset="0"/>
                <a:ea typeface="ＭＳ Ｐゴシック" panose="020B0600070205080204" pitchFamily="34" charset="-128"/>
                <a:cs typeface="Arial" panose="020B0604020202020204" pitchFamily="34" charset="0"/>
              </a:rPr>
              <a:t>The automatic stay stops foreclosures against the debtor at any stage:</a:t>
            </a:r>
          </a:p>
          <a:p>
            <a:pPr>
              <a:lnSpc>
                <a:spcPct val="90000"/>
              </a:lnSpc>
            </a:pPr>
            <a:endParaRPr lang="en-US" altLang="en-US" sz="2500" dirty="0">
              <a:latin typeface="Arial" panose="020B0604020202020204" pitchFamily="34" charset="0"/>
              <a:ea typeface="ＭＳ Ｐゴシック" panose="020B0600070205080204" pitchFamily="34" charset="-128"/>
              <a:cs typeface="Arial" panose="020B0604020202020204" pitchFamily="34" charset="0"/>
            </a:endParaRPr>
          </a:p>
          <a:p>
            <a:pPr marL="914400" lvl="1" indent="-457200">
              <a:lnSpc>
                <a:spcPct val="90000"/>
              </a:lnSpc>
              <a:buFont typeface="Arial" panose="020B0604020202020204" pitchFamily="34" charset="0"/>
              <a:buChar char="•"/>
            </a:pPr>
            <a:r>
              <a:rPr lang="en-US" altLang="en-US" sz="2300" dirty="0">
                <a:latin typeface="Arial" panose="020B0604020202020204" pitchFamily="34" charset="0"/>
                <a:ea typeface="ＭＳ Ｐゴシック" panose="020B0600070205080204" pitchFamily="34" charset="-128"/>
                <a:cs typeface="Arial" panose="020B0604020202020204" pitchFamily="34" charset="0"/>
              </a:rPr>
              <a:t>nonjudicial foreclosures</a:t>
            </a:r>
          </a:p>
          <a:p>
            <a:pPr marL="914400" lvl="1" indent="-457200">
              <a:lnSpc>
                <a:spcPct val="90000"/>
              </a:lnSpc>
              <a:buFont typeface="Arial" panose="020B0604020202020204" pitchFamily="34" charset="0"/>
              <a:buChar char="•"/>
            </a:pPr>
            <a:r>
              <a:rPr lang="en-US" altLang="en-US" sz="2300" dirty="0">
                <a:latin typeface="Arial" panose="020B0604020202020204" pitchFamily="34" charset="0"/>
                <a:ea typeface="ＭＳ Ｐゴシック" panose="020B0600070205080204" pitchFamily="34" charset="-128"/>
                <a:cs typeface="Arial" panose="020B0604020202020204" pitchFamily="34" charset="0"/>
              </a:rPr>
              <a:t>ejectment cases</a:t>
            </a:r>
          </a:p>
          <a:p>
            <a:pPr marL="914400" lvl="1" indent="-457200">
              <a:lnSpc>
                <a:spcPct val="90000"/>
              </a:lnSpc>
              <a:buFont typeface="Arial" panose="020B0604020202020204" pitchFamily="34" charset="0"/>
              <a:buChar char="•"/>
            </a:pPr>
            <a:r>
              <a:rPr lang="en-US" altLang="en-US" sz="2300" dirty="0">
                <a:latin typeface="Arial" panose="020B0604020202020204" pitchFamily="34" charset="0"/>
                <a:ea typeface="ＭＳ Ｐゴシック" panose="020B0600070205080204" pitchFamily="34" charset="-128"/>
                <a:cs typeface="Arial" panose="020B0604020202020204" pitchFamily="34" charset="0"/>
              </a:rPr>
              <a:t>judicial foreclosures</a:t>
            </a:r>
          </a:p>
          <a:p>
            <a:pPr>
              <a:lnSpc>
                <a:spcPct val="90000"/>
              </a:lnSpc>
            </a:pPr>
            <a:endParaRPr lang="en-US" altLang="en-US" sz="2100" dirty="0">
              <a:latin typeface="Arial" panose="020B0604020202020204" pitchFamily="34" charset="0"/>
              <a:ea typeface="ＭＳ Ｐゴシック" panose="020B0600070205080204" pitchFamily="34" charset="-128"/>
              <a:cs typeface="Arial" panose="020B0604020202020204" pitchFamily="34" charset="0"/>
            </a:endParaRPr>
          </a:p>
          <a:p>
            <a:pPr>
              <a:lnSpc>
                <a:spcPct val="90000"/>
              </a:lnSpc>
            </a:pPr>
            <a:endParaRPr lang="en-US" altLang="en-US" sz="2100" dirty="0">
              <a:latin typeface="Arial" panose="020B0604020202020204" pitchFamily="34" charset="0"/>
              <a:ea typeface="ＭＳ Ｐゴシック" panose="020B0600070205080204" pitchFamily="34" charset="-128"/>
              <a:cs typeface="Arial" panose="020B0604020202020204" pitchFamily="34" charset="0"/>
            </a:endParaRPr>
          </a:p>
          <a:p>
            <a:pPr>
              <a:lnSpc>
                <a:spcPct val="90000"/>
              </a:lnSpc>
            </a:pPr>
            <a:r>
              <a:rPr lang="en-US" altLang="en-US" sz="2300" dirty="0">
                <a:latin typeface="Arial" panose="020B0604020202020204" pitchFamily="34" charset="0"/>
                <a:ea typeface="ＭＳ Ｐゴシック" panose="020B0600070205080204" pitchFamily="34" charset="-128"/>
                <a:cs typeface="Arial" panose="020B0604020202020204" pitchFamily="34" charset="0"/>
              </a:rPr>
              <a:t>Mortgagees’ motions for relief from stay are probably the most common filing.</a:t>
            </a:r>
          </a:p>
        </p:txBody>
      </p:sp>
    </p:spTree>
    <p:extLst>
      <p:ext uri="{BB962C8B-B14F-4D97-AF65-F5344CB8AC3E}">
        <p14:creationId xmlns:p14="http://schemas.microsoft.com/office/powerpoint/2010/main" val="15231476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 name="Freeform: Shape 2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3072" y="470925"/>
            <a:ext cx="3285756"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C81C892-BDE0-4974-9D7D-4CE7E82063C3}"/>
              </a:ext>
            </a:extLst>
          </p:cNvPr>
          <p:cNvSpPr>
            <a:spLocks noGrp="1"/>
          </p:cNvSpPr>
          <p:nvPr>
            <p:ph type="title"/>
          </p:nvPr>
        </p:nvSpPr>
        <p:spPr>
          <a:xfrm>
            <a:off x="363072" y="1019272"/>
            <a:ext cx="3012435" cy="4973313"/>
          </a:xfrm>
        </p:spPr>
        <p:txBody>
          <a:bodyPr vert="horz" lIns="91440" tIns="45720" rIns="91440" bIns="45720" rtlCol="0" anchor="ctr">
            <a:normAutofit/>
          </a:bodyPr>
          <a:lstStyle/>
          <a:p>
            <a:r>
              <a:rPr lang="en-US" sz="4000" dirty="0">
                <a:solidFill>
                  <a:srgbClr val="FFFFFF"/>
                </a:solidFill>
                <a:latin typeface="Arial" panose="020B0604020202020204" pitchFamily="34" charset="0"/>
                <a:cs typeface="Arial" panose="020B0604020202020204" pitchFamily="34" charset="0"/>
              </a:rPr>
              <a:t>Automatic Stay and Foreclosure</a:t>
            </a:r>
          </a:p>
        </p:txBody>
      </p:sp>
      <p:sp>
        <p:nvSpPr>
          <p:cNvPr id="4" name="Content Placeholder 2">
            <a:extLst>
              <a:ext uri="{FF2B5EF4-FFF2-40B4-BE49-F238E27FC236}">
                <a16:creationId xmlns:a16="http://schemas.microsoft.com/office/drawing/2014/main" id="{DBECD40A-2D52-4923-98C5-2FFFAD91C2FC}"/>
              </a:ext>
            </a:extLst>
          </p:cNvPr>
          <p:cNvSpPr txBox="1">
            <a:spLocks/>
          </p:cNvSpPr>
          <p:nvPr/>
        </p:nvSpPr>
        <p:spPr>
          <a:xfrm>
            <a:off x="3759229" y="1600053"/>
            <a:ext cx="4874503" cy="3657893"/>
          </a:xfrm>
          <a:prstGeom prst="rect">
            <a:avLst/>
          </a:prstGeom>
        </p:spPr>
        <p:txBody>
          <a:bodyPr vert="horz" lIns="68580" tIns="34290" rIns="68580" bIns="3429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1200" dirty="0">
              <a:solidFill>
                <a:srgbClr val="000000"/>
              </a:solidFill>
            </a:endParaRPr>
          </a:p>
        </p:txBody>
      </p:sp>
      <p:sp>
        <p:nvSpPr>
          <p:cNvPr id="3" name="Rectangle 2">
            <a:extLst>
              <a:ext uri="{FF2B5EF4-FFF2-40B4-BE49-F238E27FC236}">
                <a16:creationId xmlns:a16="http://schemas.microsoft.com/office/drawing/2014/main" id="{6D303C2B-547A-49F4-A310-11B6FD6C1C0D}"/>
              </a:ext>
            </a:extLst>
          </p:cNvPr>
          <p:cNvSpPr/>
          <p:nvPr/>
        </p:nvSpPr>
        <p:spPr>
          <a:xfrm>
            <a:off x="3580041" y="494971"/>
            <a:ext cx="5437414" cy="375487"/>
          </a:xfrm>
          <a:prstGeom prst="rect">
            <a:avLst/>
          </a:prstGeom>
        </p:spPr>
        <p:txBody>
          <a:bodyPr wrap="square">
            <a:spAutoFit/>
          </a:bodyPr>
          <a:lstStyle/>
          <a:p>
            <a:pPr>
              <a:lnSpc>
                <a:spcPct val="80000"/>
              </a:lnSpc>
            </a:pPr>
            <a:endParaRPr lang="en-US" altLang="en-US" sz="2300"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Rectangle 5">
            <a:extLst>
              <a:ext uri="{FF2B5EF4-FFF2-40B4-BE49-F238E27FC236}">
                <a16:creationId xmlns:a16="http://schemas.microsoft.com/office/drawing/2014/main" id="{9D30607E-9BC5-9D49-8081-DF0512FF3559}"/>
              </a:ext>
            </a:extLst>
          </p:cNvPr>
          <p:cNvSpPr/>
          <p:nvPr/>
        </p:nvSpPr>
        <p:spPr>
          <a:xfrm>
            <a:off x="3758994" y="825481"/>
            <a:ext cx="5368627" cy="5050613"/>
          </a:xfrm>
          <a:prstGeom prst="rect">
            <a:avLst/>
          </a:prstGeom>
        </p:spPr>
        <p:txBody>
          <a:bodyPr wrap="square">
            <a:spAutoFit/>
          </a:bodyPr>
          <a:lstStyle/>
          <a:p>
            <a:pPr>
              <a:lnSpc>
                <a:spcPct val="90000"/>
              </a:lnSpc>
            </a:pPr>
            <a:endParaRPr lang="en-US" altLang="en-US" sz="2800" b="1" dirty="0">
              <a:latin typeface="Arial" panose="020B0604020202020204" pitchFamily="34" charset="0"/>
              <a:ea typeface="ＭＳ Ｐゴシック" panose="020B0600070205080204" pitchFamily="34" charset="-128"/>
              <a:cs typeface="Arial" panose="020B0604020202020204" pitchFamily="34" charset="0"/>
            </a:endParaRPr>
          </a:p>
          <a:p>
            <a:pPr>
              <a:lnSpc>
                <a:spcPct val="90000"/>
              </a:lnSpc>
            </a:pPr>
            <a:r>
              <a:rPr lang="en-US" altLang="en-US" sz="2500" dirty="0">
                <a:latin typeface="Arial" panose="020B0604020202020204" pitchFamily="34" charset="0"/>
                <a:ea typeface="ＭＳ Ｐゴシック" panose="020B0600070205080204" pitchFamily="34" charset="-128"/>
                <a:cs typeface="Arial" panose="020B0604020202020204" pitchFamily="34" charset="0"/>
              </a:rPr>
              <a:t>When the foreclosure is completed and the debtor’s interest in the property is extinguished, the stay no longer protects the property:</a:t>
            </a:r>
          </a:p>
          <a:p>
            <a:pPr>
              <a:lnSpc>
                <a:spcPct val="90000"/>
              </a:lnSpc>
            </a:pPr>
            <a:endParaRPr lang="en-US" altLang="en-US" sz="2500" dirty="0">
              <a:latin typeface="Arial" panose="020B0604020202020204" pitchFamily="34" charset="0"/>
              <a:ea typeface="ＭＳ Ｐゴシック" panose="020B0600070205080204" pitchFamily="34" charset="-128"/>
              <a:cs typeface="Arial" panose="020B0604020202020204" pitchFamily="34" charset="0"/>
            </a:endParaRPr>
          </a:p>
          <a:p>
            <a:pPr marL="914400" lvl="1" indent="-457200">
              <a:lnSpc>
                <a:spcPct val="90000"/>
              </a:lnSpc>
              <a:buFont typeface="Arial" panose="020B0604020202020204" pitchFamily="34" charset="0"/>
              <a:buChar char="•"/>
            </a:pPr>
            <a:r>
              <a:rPr lang="en-US" altLang="en-US" sz="2100" dirty="0">
                <a:latin typeface="Arial" panose="020B0604020202020204" pitchFamily="34" charset="0"/>
                <a:ea typeface="ＭＳ Ｐゴシック" panose="020B0600070205080204" pitchFamily="34" charset="-128"/>
                <a:cs typeface="Arial" panose="020B0604020202020204" pitchFamily="34" charset="0"/>
              </a:rPr>
              <a:t>recording of deed in nonjudicial foreclosures</a:t>
            </a:r>
          </a:p>
          <a:p>
            <a:pPr marL="914400" lvl="1" indent="-457200">
              <a:lnSpc>
                <a:spcPct val="90000"/>
              </a:lnSpc>
              <a:buFont typeface="Arial" panose="020B0604020202020204" pitchFamily="34" charset="0"/>
              <a:buChar char="•"/>
            </a:pPr>
            <a:r>
              <a:rPr lang="en-US" altLang="en-US" sz="2100" dirty="0">
                <a:latin typeface="Arial" panose="020B0604020202020204" pitchFamily="34" charset="0"/>
                <a:ea typeface="ＭＳ Ｐゴシック" panose="020B0600070205080204" pitchFamily="34" charset="-128"/>
                <a:cs typeface="Arial" panose="020B0604020202020204" pitchFamily="34" charset="0"/>
              </a:rPr>
              <a:t>entry of sale confirmation order in judicial foreclosures</a:t>
            </a:r>
          </a:p>
          <a:p>
            <a:pPr>
              <a:lnSpc>
                <a:spcPct val="90000"/>
              </a:lnSpc>
            </a:pPr>
            <a:endParaRPr lang="en-US" altLang="en-US" sz="2100" dirty="0">
              <a:latin typeface="Arial" panose="020B0604020202020204" pitchFamily="34" charset="0"/>
              <a:ea typeface="ＭＳ Ｐゴシック" panose="020B0600070205080204" pitchFamily="34" charset="-128"/>
              <a:cs typeface="Arial" panose="020B0604020202020204" pitchFamily="34" charset="0"/>
            </a:endParaRPr>
          </a:p>
          <a:p>
            <a:pPr>
              <a:lnSpc>
                <a:spcPct val="90000"/>
              </a:lnSpc>
            </a:pPr>
            <a:endParaRPr lang="en-US" altLang="en-US" sz="2500" dirty="0">
              <a:latin typeface="Arial" panose="020B0604020202020204" pitchFamily="34" charset="0"/>
              <a:ea typeface="ＭＳ Ｐゴシック" panose="020B0600070205080204" pitchFamily="34" charset="-128"/>
              <a:cs typeface="Arial" panose="020B0604020202020204" pitchFamily="34" charset="0"/>
            </a:endParaRPr>
          </a:p>
          <a:p>
            <a:pPr>
              <a:lnSpc>
                <a:spcPct val="90000"/>
              </a:lnSpc>
            </a:pPr>
            <a:r>
              <a:rPr lang="en-US" altLang="en-US" sz="2500" dirty="0">
                <a:latin typeface="Arial" panose="020B0604020202020204" pitchFamily="34" charset="0"/>
                <a:ea typeface="ＭＳ Ｐゴシック" panose="020B0600070205080204" pitchFamily="34" charset="-128"/>
                <a:cs typeface="Arial" panose="020B0604020202020204" pitchFamily="34" charset="0"/>
              </a:rPr>
              <a:t>But the stay still protects the debtor from personal liability for any deficiency debt after the foreclosure.</a:t>
            </a:r>
          </a:p>
        </p:txBody>
      </p:sp>
    </p:spTree>
    <p:extLst>
      <p:ext uri="{BB962C8B-B14F-4D97-AF65-F5344CB8AC3E}">
        <p14:creationId xmlns:p14="http://schemas.microsoft.com/office/powerpoint/2010/main" val="11520041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 name="Freeform: Shape 2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3072" y="470925"/>
            <a:ext cx="3285756"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C81C892-BDE0-4974-9D7D-4CE7E82063C3}"/>
              </a:ext>
            </a:extLst>
          </p:cNvPr>
          <p:cNvSpPr>
            <a:spLocks noGrp="1"/>
          </p:cNvSpPr>
          <p:nvPr>
            <p:ph type="title"/>
          </p:nvPr>
        </p:nvSpPr>
        <p:spPr>
          <a:xfrm>
            <a:off x="363072" y="1019272"/>
            <a:ext cx="3012435" cy="4973313"/>
          </a:xfrm>
        </p:spPr>
        <p:txBody>
          <a:bodyPr vert="horz" lIns="91440" tIns="45720" rIns="91440" bIns="45720" rtlCol="0" anchor="ctr">
            <a:normAutofit/>
          </a:bodyPr>
          <a:lstStyle/>
          <a:p>
            <a:r>
              <a:rPr lang="en-US" sz="4000" dirty="0">
                <a:solidFill>
                  <a:srgbClr val="FFFFFF"/>
                </a:solidFill>
                <a:latin typeface="Arial" panose="020B0604020202020204" pitchFamily="34" charset="0"/>
                <a:cs typeface="Arial" panose="020B0604020202020204" pitchFamily="34" charset="0"/>
              </a:rPr>
              <a:t>Effect of Order for Relief from the Stay </a:t>
            </a:r>
          </a:p>
        </p:txBody>
      </p:sp>
      <p:sp>
        <p:nvSpPr>
          <p:cNvPr id="4" name="Content Placeholder 2">
            <a:extLst>
              <a:ext uri="{FF2B5EF4-FFF2-40B4-BE49-F238E27FC236}">
                <a16:creationId xmlns:a16="http://schemas.microsoft.com/office/drawing/2014/main" id="{DBECD40A-2D52-4923-98C5-2FFFAD91C2FC}"/>
              </a:ext>
            </a:extLst>
          </p:cNvPr>
          <p:cNvSpPr txBox="1">
            <a:spLocks/>
          </p:cNvSpPr>
          <p:nvPr/>
        </p:nvSpPr>
        <p:spPr>
          <a:xfrm>
            <a:off x="3759229" y="1600053"/>
            <a:ext cx="4874503" cy="3657893"/>
          </a:xfrm>
          <a:prstGeom prst="rect">
            <a:avLst/>
          </a:prstGeom>
        </p:spPr>
        <p:txBody>
          <a:bodyPr vert="horz" lIns="68580" tIns="34290" rIns="68580" bIns="3429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1200" dirty="0">
              <a:solidFill>
                <a:srgbClr val="000000"/>
              </a:solidFill>
            </a:endParaRPr>
          </a:p>
        </p:txBody>
      </p:sp>
      <p:sp>
        <p:nvSpPr>
          <p:cNvPr id="3" name="Rectangle 2">
            <a:extLst>
              <a:ext uri="{FF2B5EF4-FFF2-40B4-BE49-F238E27FC236}">
                <a16:creationId xmlns:a16="http://schemas.microsoft.com/office/drawing/2014/main" id="{6D303C2B-547A-49F4-A310-11B6FD6C1C0D}"/>
              </a:ext>
            </a:extLst>
          </p:cNvPr>
          <p:cNvSpPr/>
          <p:nvPr/>
        </p:nvSpPr>
        <p:spPr>
          <a:xfrm>
            <a:off x="3580041" y="494971"/>
            <a:ext cx="5437414" cy="375487"/>
          </a:xfrm>
          <a:prstGeom prst="rect">
            <a:avLst/>
          </a:prstGeom>
        </p:spPr>
        <p:txBody>
          <a:bodyPr wrap="square">
            <a:spAutoFit/>
          </a:bodyPr>
          <a:lstStyle/>
          <a:p>
            <a:pPr>
              <a:lnSpc>
                <a:spcPct val="80000"/>
              </a:lnSpc>
            </a:pPr>
            <a:endParaRPr lang="en-US" altLang="en-US" sz="2300"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Rectangle 5">
            <a:extLst>
              <a:ext uri="{FF2B5EF4-FFF2-40B4-BE49-F238E27FC236}">
                <a16:creationId xmlns:a16="http://schemas.microsoft.com/office/drawing/2014/main" id="{9D30607E-9BC5-9D49-8081-DF0512FF3559}"/>
              </a:ext>
            </a:extLst>
          </p:cNvPr>
          <p:cNvSpPr/>
          <p:nvPr/>
        </p:nvSpPr>
        <p:spPr>
          <a:xfrm>
            <a:off x="3758300" y="280445"/>
            <a:ext cx="5148567" cy="5713872"/>
          </a:xfrm>
          <a:prstGeom prst="rect">
            <a:avLst/>
          </a:prstGeom>
        </p:spPr>
        <p:txBody>
          <a:bodyPr wrap="square">
            <a:spAutoFit/>
          </a:bodyPr>
          <a:lstStyle/>
          <a:p>
            <a:pPr>
              <a:lnSpc>
                <a:spcPct val="90000"/>
              </a:lnSpc>
            </a:pPr>
            <a:endParaRPr lang="en-US" altLang="en-US" sz="2800" b="1" dirty="0">
              <a:latin typeface="Arial" panose="020B0604020202020204" pitchFamily="34" charset="0"/>
              <a:ea typeface="ＭＳ Ｐゴシック" panose="020B0600070205080204" pitchFamily="34" charset="-128"/>
              <a:cs typeface="Arial" panose="020B0604020202020204" pitchFamily="34" charset="0"/>
            </a:endParaRPr>
          </a:p>
          <a:p>
            <a:pPr>
              <a:lnSpc>
                <a:spcPct val="90000"/>
              </a:lnSpc>
            </a:pPr>
            <a:endParaRPr lang="en-US" altLang="en-US" sz="2800" b="1" dirty="0">
              <a:latin typeface="Arial" panose="020B0604020202020204" pitchFamily="34" charset="0"/>
              <a:ea typeface="ＭＳ Ｐゴシック" panose="020B0600070205080204" pitchFamily="34" charset="-128"/>
              <a:cs typeface="Arial" panose="020B0604020202020204" pitchFamily="34" charset="0"/>
            </a:endParaRPr>
          </a:p>
          <a:p>
            <a:pPr>
              <a:lnSpc>
                <a:spcPct val="90000"/>
              </a:lnSpc>
            </a:pPr>
            <a:endParaRPr lang="en-US" altLang="en-US" sz="2100" dirty="0">
              <a:latin typeface="Arial" panose="020B0604020202020204" pitchFamily="34" charset="0"/>
              <a:ea typeface="ＭＳ Ｐゴシック" panose="020B0600070205080204" pitchFamily="34" charset="-128"/>
              <a:cs typeface="Arial" panose="020B0604020202020204" pitchFamily="34" charset="0"/>
            </a:endParaRPr>
          </a:p>
          <a:p>
            <a:r>
              <a:rPr lang="en-US" altLang="en-US" sz="2800" dirty="0">
                <a:latin typeface="Arial" panose="020B0604020202020204" pitchFamily="34" charset="0"/>
                <a:ea typeface="ＭＳ Ｐゴシック" panose="020B0600070205080204" pitchFamily="34" charset="-128"/>
                <a:cs typeface="Arial" panose="020B0604020202020204" pitchFamily="34" charset="0"/>
              </a:rPr>
              <a:t>An order for relief from the stay does only that and nothing more.</a:t>
            </a:r>
          </a:p>
          <a:p>
            <a:endParaRPr lang="en-US" altLang="en-US" sz="2800" dirty="0">
              <a:latin typeface="Arial" panose="020B0604020202020204" pitchFamily="34" charset="0"/>
              <a:ea typeface="ＭＳ Ｐゴシック" panose="020B0600070205080204" pitchFamily="34" charset="-128"/>
              <a:cs typeface="Arial" panose="020B0604020202020204" pitchFamily="34" charset="0"/>
            </a:endParaRPr>
          </a:p>
          <a:p>
            <a:pPr marL="914400" lvl="1" indent="-457200">
              <a:buFont typeface="Arial" panose="020B0604020202020204" pitchFamily="34" charset="0"/>
              <a:buChar char="•"/>
            </a:pPr>
            <a:r>
              <a:rPr lang="en-US" altLang="en-US" sz="2300" dirty="0">
                <a:latin typeface="Arial" panose="020B0604020202020204" pitchFamily="34" charset="0"/>
                <a:ea typeface="ＭＳ Ｐゴシック" panose="020B0600070205080204" pitchFamily="34" charset="-128"/>
                <a:cs typeface="Arial" panose="020B0604020202020204" pitchFamily="34" charset="0"/>
              </a:rPr>
              <a:t>No adjudication of claims.</a:t>
            </a:r>
          </a:p>
          <a:p>
            <a:pPr marL="914400" lvl="1" indent="-457200">
              <a:buFont typeface="Arial" panose="020B0604020202020204" pitchFamily="34" charset="0"/>
              <a:buChar char="•"/>
            </a:pPr>
            <a:r>
              <a:rPr lang="en-US" altLang="en-US" sz="2300" dirty="0">
                <a:latin typeface="Arial" panose="020B0604020202020204" pitchFamily="34" charset="0"/>
                <a:ea typeface="ＭＳ Ｐゴシック" panose="020B0600070205080204" pitchFamily="34" charset="-128"/>
                <a:cs typeface="Arial" panose="020B0604020202020204" pitchFamily="34" charset="0"/>
              </a:rPr>
              <a:t>No abandonment of property.</a:t>
            </a:r>
          </a:p>
          <a:p>
            <a:pPr marL="914400" lvl="1" indent="-457200">
              <a:buFont typeface="Arial" panose="020B0604020202020204" pitchFamily="34" charset="0"/>
              <a:buChar char="•"/>
            </a:pPr>
            <a:r>
              <a:rPr lang="en-US" altLang="en-US" sz="2300" dirty="0">
                <a:latin typeface="Arial" panose="020B0604020202020204" pitchFamily="34" charset="0"/>
                <a:ea typeface="ＭＳ Ｐゴシック" panose="020B0600070205080204" pitchFamily="34" charset="-128"/>
                <a:cs typeface="Arial" panose="020B0604020202020204" pitchFamily="34" charset="0"/>
              </a:rPr>
              <a:t>No relinquishment of jurisdiction.</a:t>
            </a:r>
          </a:p>
          <a:p>
            <a:pPr marL="922338" lvl="1" indent="-455613">
              <a:buFont typeface="Arial" panose="020B0604020202020204" pitchFamily="34" charset="0"/>
              <a:buChar char="•"/>
            </a:pPr>
            <a:r>
              <a:rPr lang="en-US" altLang="en-US" sz="2300" dirty="0">
                <a:latin typeface="Arial" panose="020B0604020202020204" pitchFamily="34" charset="0"/>
                <a:ea typeface="ＭＳ Ｐゴシック" panose="020B0600070205080204" pitchFamily="34" charset="-128"/>
                <a:cs typeface="Arial" panose="020B0604020202020204" pitchFamily="34" charset="0"/>
              </a:rPr>
              <a:t>Usually does not determine who is entitled to possession of collateral.</a:t>
            </a:r>
          </a:p>
          <a:p>
            <a:endParaRPr lang="en-US" altLang="en-US" sz="2300" dirty="0">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1895886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 name="Freeform: Shape 2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3072" y="470925"/>
            <a:ext cx="3285756"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C81C892-BDE0-4974-9D7D-4CE7E82063C3}"/>
              </a:ext>
            </a:extLst>
          </p:cNvPr>
          <p:cNvSpPr>
            <a:spLocks noGrp="1"/>
          </p:cNvSpPr>
          <p:nvPr>
            <p:ph type="title"/>
          </p:nvPr>
        </p:nvSpPr>
        <p:spPr>
          <a:xfrm>
            <a:off x="363072" y="1019272"/>
            <a:ext cx="3012435" cy="4973313"/>
          </a:xfrm>
        </p:spPr>
        <p:txBody>
          <a:bodyPr vert="horz" lIns="91440" tIns="45720" rIns="91440" bIns="45720" rtlCol="0" anchor="ctr">
            <a:normAutofit/>
          </a:bodyPr>
          <a:lstStyle/>
          <a:p>
            <a:r>
              <a:rPr lang="en-US" sz="4000" dirty="0">
                <a:solidFill>
                  <a:srgbClr val="FFFFFF"/>
                </a:solidFill>
                <a:latin typeface="Arial" panose="020B0604020202020204" pitchFamily="34" charset="0"/>
                <a:cs typeface="Arial" panose="020B0604020202020204" pitchFamily="34" charset="0"/>
              </a:rPr>
              <a:t>Serial Filers </a:t>
            </a:r>
          </a:p>
        </p:txBody>
      </p:sp>
      <p:sp>
        <p:nvSpPr>
          <p:cNvPr id="4" name="Content Placeholder 2">
            <a:extLst>
              <a:ext uri="{FF2B5EF4-FFF2-40B4-BE49-F238E27FC236}">
                <a16:creationId xmlns:a16="http://schemas.microsoft.com/office/drawing/2014/main" id="{DBECD40A-2D52-4923-98C5-2FFFAD91C2FC}"/>
              </a:ext>
            </a:extLst>
          </p:cNvPr>
          <p:cNvSpPr txBox="1">
            <a:spLocks/>
          </p:cNvSpPr>
          <p:nvPr/>
        </p:nvSpPr>
        <p:spPr>
          <a:xfrm>
            <a:off x="3759229" y="1600053"/>
            <a:ext cx="4874503" cy="3657893"/>
          </a:xfrm>
          <a:prstGeom prst="rect">
            <a:avLst/>
          </a:prstGeom>
        </p:spPr>
        <p:txBody>
          <a:bodyPr vert="horz" lIns="68580" tIns="34290" rIns="68580" bIns="3429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1200" dirty="0">
              <a:solidFill>
                <a:srgbClr val="000000"/>
              </a:solidFill>
            </a:endParaRPr>
          </a:p>
        </p:txBody>
      </p:sp>
      <p:sp>
        <p:nvSpPr>
          <p:cNvPr id="3" name="Rectangle 2">
            <a:extLst>
              <a:ext uri="{FF2B5EF4-FFF2-40B4-BE49-F238E27FC236}">
                <a16:creationId xmlns:a16="http://schemas.microsoft.com/office/drawing/2014/main" id="{6D303C2B-547A-49F4-A310-11B6FD6C1C0D}"/>
              </a:ext>
            </a:extLst>
          </p:cNvPr>
          <p:cNvSpPr/>
          <p:nvPr/>
        </p:nvSpPr>
        <p:spPr>
          <a:xfrm>
            <a:off x="3580041" y="494971"/>
            <a:ext cx="5437414" cy="375487"/>
          </a:xfrm>
          <a:prstGeom prst="rect">
            <a:avLst/>
          </a:prstGeom>
        </p:spPr>
        <p:txBody>
          <a:bodyPr wrap="square">
            <a:spAutoFit/>
          </a:bodyPr>
          <a:lstStyle/>
          <a:p>
            <a:pPr>
              <a:lnSpc>
                <a:spcPct val="80000"/>
              </a:lnSpc>
            </a:pPr>
            <a:endParaRPr lang="en-US" altLang="en-US" sz="2300"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Rectangle 5">
            <a:extLst>
              <a:ext uri="{FF2B5EF4-FFF2-40B4-BE49-F238E27FC236}">
                <a16:creationId xmlns:a16="http://schemas.microsoft.com/office/drawing/2014/main" id="{9D30607E-9BC5-9D49-8081-DF0512FF3559}"/>
              </a:ext>
            </a:extLst>
          </p:cNvPr>
          <p:cNvSpPr/>
          <p:nvPr/>
        </p:nvSpPr>
        <p:spPr>
          <a:xfrm>
            <a:off x="3793211" y="266369"/>
            <a:ext cx="5182350" cy="6200159"/>
          </a:xfrm>
          <a:prstGeom prst="rect">
            <a:avLst/>
          </a:prstGeom>
        </p:spPr>
        <p:txBody>
          <a:bodyPr wrap="square">
            <a:spAutoFit/>
          </a:bodyPr>
          <a:lstStyle/>
          <a:p>
            <a:pPr>
              <a:lnSpc>
                <a:spcPct val="90000"/>
              </a:lnSpc>
            </a:pPr>
            <a:endParaRPr lang="en-US" altLang="en-US" sz="2100" dirty="0">
              <a:latin typeface="Arial" panose="020B0604020202020204" pitchFamily="34" charset="0"/>
              <a:ea typeface="ＭＳ Ｐゴシック" panose="020B0600070205080204" pitchFamily="34" charset="-128"/>
              <a:cs typeface="Arial" panose="020B0604020202020204" pitchFamily="34" charset="0"/>
            </a:endParaRPr>
          </a:p>
          <a:p>
            <a:pPr marL="457200" indent="-457200">
              <a:buFont typeface="Arial" panose="020B0604020202020204" pitchFamily="34" charset="0"/>
              <a:buChar char="•"/>
            </a:pPr>
            <a:r>
              <a:rPr lang="en-US" altLang="en-US" sz="2100" dirty="0">
                <a:latin typeface="Arial" panose="020B0604020202020204" pitchFamily="34" charset="0"/>
                <a:ea typeface="ＭＳ Ｐゴシック" panose="020B0600070205080204" pitchFamily="34" charset="-128"/>
                <a:cs typeface="Arial" panose="020B0604020202020204" pitchFamily="34" charset="0"/>
              </a:rPr>
              <a:t>The stay expires 30 days after the case is filed in the case of an individual debtor who has had one prior case dismissed within the prior twelve months (unless extended for cause). </a:t>
            </a:r>
          </a:p>
          <a:p>
            <a:endParaRPr lang="en-US" altLang="en-US" sz="2100" dirty="0">
              <a:latin typeface="Arial" panose="020B0604020202020204" pitchFamily="34" charset="0"/>
              <a:ea typeface="ＭＳ Ｐゴシック" panose="020B0600070205080204" pitchFamily="34" charset="-128"/>
              <a:cs typeface="Arial" panose="020B0604020202020204" pitchFamily="34" charset="0"/>
            </a:endParaRPr>
          </a:p>
          <a:p>
            <a:pPr marL="457200" indent="-457200">
              <a:buFont typeface="Arial" panose="020B0604020202020204" pitchFamily="34" charset="0"/>
              <a:buChar char="•"/>
            </a:pPr>
            <a:r>
              <a:rPr lang="en-US" altLang="en-US" sz="2100" dirty="0">
                <a:latin typeface="Arial" panose="020B0604020202020204" pitchFamily="34" charset="0"/>
                <a:ea typeface="ＭＳ Ｐゴシック" panose="020B0600070205080204" pitchFamily="34" charset="-128"/>
                <a:cs typeface="Arial" panose="020B0604020202020204" pitchFamily="34" charset="0"/>
              </a:rPr>
              <a:t>There is no stay in a case filed by an individual debtor who has had two prior cases dismissed within the prior twelve months (debtor must seek to impose the stay within the first 30 days of bankruptcy).</a:t>
            </a:r>
          </a:p>
          <a:p>
            <a:endParaRPr lang="en-US" altLang="en-US" sz="2100" dirty="0">
              <a:latin typeface="Arial" panose="020B0604020202020204" pitchFamily="34" charset="0"/>
              <a:ea typeface="ＭＳ Ｐゴシック" panose="020B0600070205080204" pitchFamily="34" charset="-128"/>
              <a:cs typeface="Arial" panose="020B0604020202020204" pitchFamily="34" charset="0"/>
            </a:endParaRPr>
          </a:p>
          <a:p>
            <a:pPr marL="457200" indent="-457200">
              <a:buFont typeface="Arial" panose="020B0604020202020204" pitchFamily="34" charset="0"/>
              <a:buChar char="•"/>
            </a:pPr>
            <a:r>
              <a:rPr lang="en-US" altLang="en-US" sz="2100" i="1" dirty="0">
                <a:latin typeface="Arial" panose="020B0604020202020204" pitchFamily="34" charset="0"/>
                <a:ea typeface="ＭＳ Ｐゴシック" panose="020B0600070205080204" pitchFamily="34" charset="-128"/>
                <a:cs typeface="Arial" panose="020B0604020202020204" pitchFamily="34" charset="0"/>
              </a:rPr>
              <a:t>In rem </a:t>
            </a:r>
            <a:r>
              <a:rPr lang="en-US" altLang="en-US" sz="2100" dirty="0">
                <a:latin typeface="Arial" panose="020B0604020202020204" pitchFamily="34" charset="0"/>
                <a:ea typeface="ＭＳ Ｐゴシック" panose="020B0600070205080204" pitchFamily="34" charset="-128"/>
                <a:cs typeface="Arial" panose="020B0604020202020204" pitchFamily="34" charset="0"/>
              </a:rPr>
              <a:t>relief is available to a lender.</a:t>
            </a:r>
          </a:p>
          <a:p>
            <a:pPr marL="457200" indent="-457200">
              <a:buFont typeface="Arial" panose="020B0604020202020204" pitchFamily="34" charset="0"/>
              <a:buChar char="•"/>
            </a:pPr>
            <a:endParaRPr lang="en-US" altLang="en-US" sz="2100" dirty="0">
              <a:latin typeface="Arial" panose="020B0604020202020204" pitchFamily="34" charset="0"/>
              <a:ea typeface="ＭＳ Ｐゴシック" panose="020B0600070205080204" pitchFamily="34" charset="-128"/>
              <a:cs typeface="Arial" panose="020B0604020202020204" pitchFamily="34" charset="0"/>
            </a:endParaRPr>
          </a:p>
          <a:p>
            <a:pPr marL="457200" indent="-457200">
              <a:buFont typeface="Arial" panose="020B0604020202020204" pitchFamily="34" charset="0"/>
              <a:buChar char="•"/>
            </a:pPr>
            <a:r>
              <a:rPr lang="en-US" altLang="en-US" sz="2100" dirty="0">
                <a:latin typeface="Arial" panose="020B0604020202020204" pitchFamily="34" charset="0"/>
                <a:ea typeface="ＭＳ Ｐゴシック" panose="020B0600070205080204" pitchFamily="34" charset="-128"/>
                <a:cs typeface="Arial" panose="020B0604020202020204" pitchFamily="34" charset="0"/>
              </a:rPr>
              <a:t>The stay may be extended by the bankruptcy court for cause. </a:t>
            </a:r>
          </a:p>
        </p:txBody>
      </p:sp>
    </p:spTree>
    <p:extLst>
      <p:ext uri="{BB962C8B-B14F-4D97-AF65-F5344CB8AC3E}">
        <p14:creationId xmlns:p14="http://schemas.microsoft.com/office/powerpoint/2010/main" val="31626448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 name="Freeform: Shape 2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3072" y="470925"/>
            <a:ext cx="3285756"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C81C892-BDE0-4974-9D7D-4CE7E82063C3}"/>
              </a:ext>
            </a:extLst>
          </p:cNvPr>
          <p:cNvSpPr>
            <a:spLocks noGrp="1"/>
          </p:cNvSpPr>
          <p:nvPr>
            <p:ph type="title"/>
          </p:nvPr>
        </p:nvSpPr>
        <p:spPr>
          <a:xfrm>
            <a:off x="363072" y="1019272"/>
            <a:ext cx="3012435" cy="4973313"/>
          </a:xfrm>
        </p:spPr>
        <p:txBody>
          <a:bodyPr vert="horz" lIns="91440" tIns="45720" rIns="91440" bIns="45720" rtlCol="0" anchor="ctr">
            <a:normAutofit/>
          </a:bodyPr>
          <a:lstStyle/>
          <a:p>
            <a:br>
              <a:rPr lang="en-US" sz="2900" dirty="0">
                <a:solidFill>
                  <a:srgbClr val="FFFFFF"/>
                </a:solidFill>
                <a:latin typeface="Arial" panose="020B0604020202020204" pitchFamily="34" charset="0"/>
                <a:cs typeface="Arial" panose="020B0604020202020204" pitchFamily="34" charset="0"/>
              </a:rPr>
            </a:br>
            <a:r>
              <a:rPr lang="en-US" sz="4000" dirty="0">
                <a:solidFill>
                  <a:srgbClr val="FFFFFF"/>
                </a:solidFill>
                <a:latin typeface="Arial" panose="020B0604020202020204" pitchFamily="34" charset="0"/>
                <a:cs typeface="Arial" panose="020B0604020202020204" pitchFamily="34" charset="0"/>
              </a:rPr>
              <a:t>Foreclosure After Chapter 13</a:t>
            </a:r>
          </a:p>
        </p:txBody>
      </p:sp>
      <p:sp>
        <p:nvSpPr>
          <p:cNvPr id="4" name="Content Placeholder 2">
            <a:extLst>
              <a:ext uri="{FF2B5EF4-FFF2-40B4-BE49-F238E27FC236}">
                <a16:creationId xmlns:a16="http://schemas.microsoft.com/office/drawing/2014/main" id="{DBECD40A-2D52-4923-98C5-2FFFAD91C2FC}"/>
              </a:ext>
            </a:extLst>
          </p:cNvPr>
          <p:cNvSpPr txBox="1">
            <a:spLocks/>
          </p:cNvSpPr>
          <p:nvPr/>
        </p:nvSpPr>
        <p:spPr>
          <a:xfrm>
            <a:off x="3759229" y="1600053"/>
            <a:ext cx="4874503" cy="3657893"/>
          </a:xfrm>
          <a:prstGeom prst="rect">
            <a:avLst/>
          </a:prstGeom>
        </p:spPr>
        <p:txBody>
          <a:bodyPr vert="horz" lIns="68580" tIns="34290" rIns="68580" bIns="3429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1200" dirty="0">
              <a:solidFill>
                <a:srgbClr val="000000"/>
              </a:solidFill>
            </a:endParaRPr>
          </a:p>
        </p:txBody>
      </p:sp>
      <p:sp>
        <p:nvSpPr>
          <p:cNvPr id="3" name="Rectangle 2">
            <a:extLst>
              <a:ext uri="{FF2B5EF4-FFF2-40B4-BE49-F238E27FC236}">
                <a16:creationId xmlns:a16="http://schemas.microsoft.com/office/drawing/2014/main" id="{6D303C2B-547A-49F4-A310-11B6FD6C1C0D}"/>
              </a:ext>
            </a:extLst>
          </p:cNvPr>
          <p:cNvSpPr/>
          <p:nvPr/>
        </p:nvSpPr>
        <p:spPr>
          <a:xfrm>
            <a:off x="3580041" y="494971"/>
            <a:ext cx="5437414" cy="375487"/>
          </a:xfrm>
          <a:prstGeom prst="rect">
            <a:avLst/>
          </a:prstGeom>
        </p:spPr>
        <p:txBody>
          <a:bodyPr wrap="square">
            <a:spAutoFit/>
          </a:bodyPr>
          <a:lstStyle/>
          <a:p>
            <a:pPr>
              <a:lnSpc>
                <a:spcPct val="80000"/>
              </a:lnSpc>
            </a:pPr>
            <a:endParaRPr lang="en-US" altLang="en-US" sz="2300"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Rectangle 5">
            <a:extLst>
              <a:ext uri="{FF2B5EF4-FFF2-40B4-BE49-F238E27FC236}">
                <a16:creationId xmlns:a16="http://schemas.microsoft.com/office/drawing/2014/main" id="{9D30607E-9BC5-9D49-8081-DF0512FF3559}"/>
              </a:ext>
            </a:extLst>
          </p:cNvPr>
          <p:cNvSpPr/>
          <p:nvPr/>
        </p:nvSpPr>
        <p:spPr>
          <a:xfrm>
            <a:off x="3889463" y="783731"/>
            <a:ext cx="4797340" cy="4676665"/>
          </a:xfrm>
          <a:prstGeom prst="rect">
            <a:avLst/>
          </a:prstGeom>
        </p:spPr>
        <p:txBody>
          <a:bodyPr wrap="square">
            <a:spAutoFit/>
          </a:bodyPr>
          <a:lstStyle/>
          <a:p>
            <a:pPr>
              <a:lnSpc>
                <a:spcPct val="90000"/>
              </a:lnSpc>
            </a:pPr>
            <a:endParaRPr lang="en-US" altLang="en-US" sz="2800" b="1" dirty="0">
              <a:latin typeface="Arial" panose="020B0604020202020204" pitchFamily="34" charset="0"/>
              <a:ea typeface="ＭＳ Ｐゴシック" panose="020B0600070205080204" pitchFamily="34" charset="-128"/>
              <a:cs typeface="Arial" panose="020B0604020202020204" pitchFamily="34" charset="0"/>
            </a:endParaRPr>
          </a:p>
          <a:p>
            <a:pPr>
              <a:lnSpc>
                <a:spcPct val="90000"/>
              </a:lnSpc>
            </a:pPr>
            <a:endParaRPr lang="en-US" altLang="en-US" sz="2800" b="1" dirty="0">
              <a:latin typeface="Arial" panose="020B0604020202020204" pitchFamily="34" charset="0"/>
              <a:ea typeface="ＭＳ Ｐゴシック" panose="020B0600070205080204" pitchFamily="34" charset="-128"/>
              <a:cs typeface="Arial" panose="020B0604020202020204" pitchFamily="34" charset="0"/>
            </a:endParaRPr>
          </a:p>
          <a:p>
            <a:pPr marL="342900" indent="-342900">
              <a:lnSpc>
                <a:spcPct val="90000"/>
              </a:lnSpc>
              <a:buFont typeface="Arial" panose="020B0604020202020204" pitchFamily="34" charset="0"/>
              <a:buChar char="•"/>
            </a:pPr>
            <a:r>
              <a:rPr lang="en-US" altLang="en-US" sz="2500" dirty="0">
                <a:latin typeface="Arial" panose="020B0604020202020204" pitchFamily="34" charset="0"/>
                <a:ea typeface="ＭＳ Ｐゴシック" panose="020B0600070205080204" pitchFamily="34" charset="-128"/>
                <a:cs typeface="Arial" panose="020B0604020202020204" pitchFamily="34" charset="0"/>
              </a:rPr>
              <a:t>Many lenders misapply payments during Chapter 13.</a:t>
            </a:r>
          </a:p>
          <a:p>
            <a:pPr marL="342900" indent="-342900">
              <a:lnSpc>
                <a:spcPct val="90000"/>
              </a:lnSpc>
              <a:buFont typeface="Arial" panose="020B0604020202020204" pitchFamily="34" charset="0"/>
              <a:buChar char="•"/>
            </a:pPr>
            <a:endParaRPr lang="en-US" altLang="en-US" sz="2500" dirty="0">
              <a:latin typeface="Arial" panose="020B0604020202020204" pitchFamily="34" charset="0"/>
              <a:ea typeface="ＭＳ Ｐゴシック" panose="020B0600070205080204" pitchFamily="34" charset="-128"/>
              <a:cs typeface="Arial" panose="020B0604020202020204" pitchFamily="34" charset="0"/>
            </a:endParaRPr>
          </a:p>
          <a:p>
            <a:pPr marL="342900" indent="-342900">
              <a:lnSpc>
                <a:spcPct val="90000"/>
              </a:lnSpc>
              <a:buFont typeface="Arial" panose="020B0604020202020204" pitchFamily="34" charset="0"/>
              <a:buChar char="•"/>
            </a:pPr>
            <a:r>
              <a:rPr lang="en-US" altLang="en-US" sz="2500" dirty="0">
                <a:latin typeface="Arial" panose="020B0604020202020204" pitchFamily="34" charset="0"/>
                <a:ea typeface="ＭＳ Ｐゴシック" panose="020B0600070205080204" pitchFamily="34" charset="-128"/>
                <a:cs typeface="Arial" panose="020B0604020202020204" pitchFamily="34" charset="0"/>
              </a:rPr>
              <a:t>Many lenders pile on “hidden” charges during Chapter 13.</a:t>
            </a:r>
          </a:p>
          <a:p>
            <a:pPr marL="342900" indent="-342900">
              <a:lnSpc>
                <a:spcPct val="90000"/>
              </a:lnSpc>
              <a:buFont typeface="Arial" panose="020B0604020202020204" pitchFamily="34" charset="0"/>
              <a:buChar char="•"/>
            </a:pPr>
            <a:endParaRPr lang="en-US" altLang="en-US" sz="2500" dirty="0">
              <a:latin typeface="Arial" panose="020B0604020202020204" pitchFamily="34" charset="0"/>
              <a:ea typeface="ＭＳ Ｐゴシック" panose="020B0600070205080204" pitchFamily="34" charset="-128"/>
              <a:cs typeface="Arial" panose="020B0604020202020204" pitchFamily="34" charset="0"/>
            </a:endParaRPr>
          </a:p>
          <a:p>
            <a:pPr marL="342900" indent="-342900">
              <a:lnSpc>
                <a:spcPct val="90000"/>
              </a:lnSpc>
              <a:buFont typeface="Arial" panose="020B0604020202020204" pitchFamily="34" charset="0"/>
              <a:buChar char="•"/>
            </a:pPr>
            <a:r>
              <a:rPr lang="en-US" altLang="en-US" sz="2500" dirty="0">
                <a:latin typeface="Arial" panose="020B0604020202020204" pitchFamily="34" charset="0"/>
                <a:ea typeface="ＭＳ Ｐゴシック" panose="020B0600070205080204" pitchFamily="34" charset="-128"/>
                <a:cs typeface="Arial" panose="020B0604020202020204" pitchFamily="34" charset="0"/>
              </a:rPr>
              <a:t>Motions to Deem Mortgage Current seek to avoid “surprises” at the end of the plan.</a:t>
            </a:r>
          </a:p>
          <a:p>
            <a:pPr>
              <a:lnSpc>
                <a:spcPct val="90000"/>
              </a:lnSpc>
            </a:pPr>
            <a:endParaRPr lang="en-US" altLang="en-US" sz="2500" dirty="0">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6997928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 name="Freeform: Shape 2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3072" y="470925"/>
            <a:ext cx="3285756"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C81C892-BDE0-4974-9D7D-4CE7E82063C3}"/>
              </a:ext>
            </a:extLst>
          </p:cNvPr>
          <p:cNvSpPr>
            <a:spLocks noGrp="1"/>
          </p:cNvSpPr>
          <p:nvPr>
            <p:ph type="title"/>
          </p:nvPr>
        </p:nvSpPr>
        <p:spPr>
          <a:xfrm>
            <a:off x="363072" y="1019272"/>
            <a:ext cx="3012435" cy="4973313"/>
          </a:xfrm>
        </p:spPr>
        <p:txBody>
          <a:bodyPr vert="horz" lIns="91440" tIns="45720" rIns="91440" bIns="45720" rtlCol="0" anchor="ctr">
            <a:normAutofit/>
          </a:bodyPr>
          <a:lstStyle/>
          <a:p>
            <a:br>
              <a:rPr lang="en-US" sz="2900" dirty="0">
                <a:solidFill>
                  <a:srgbClr val="FFFFFF"/>
                </a:solidFill>
                <a:latin typeface="Arial" panose="020B0604020202020204" pitchFamily="34" charset="0"/>
                <a:cs typeface="Arial" panose="020B0604020202020204" pitchFamily="34" charset="0"/>
              </a:rPr>
            </a:br>
            <a:r>
              <a:rPr lang="en-US" sz="4000" dirty="0">
                <a:solidFill>
                  <a:srgbClr val="FFFFFF"/>
                </a:solidFill>
                <a:latin typeface="Arial" panose="020B0604020202020204" pitchFamily="34" charset="0"/>
                <a:cs typeface="Arial" panose="020B0604020202020204" pitchFamily="34" charset="0"/>
              </a:rPr>
              <a:t>Foreclosure After Chapter 13</a:t>
            </a:r>
          </a:p>
        </p:txBody>
      </p:sp>
      <p:sp>
        <p:nvSpPr>
          <p:cNvPr id="4" name="Content Placeholder 2">
            <a:extLst>
              <a:ext uri="{FF2B5EF4-FFF2-40B4-BE49-F238E27FC236}">
                <a16:creationId xmlns:a16="http://schemas.microsoft.com/office/drawing/2014/main" id="{DBECD40A-2D52-4923-98C5-2FFFAD91C2FC}"/>
              </a:ext>
            </a:extLst>
          </p:cNvPr>
          <p:cNvSpPr txBox="1">
            <a:spLocks/>
          </p:cNvSpPr>
          <p:nvPr/>
        </p:nvSpPr>
        <p:spPr>
          <a:xfrm>
            <a:off x="3759229" y="1600053"/>
            <a:ext cx="4874503" cy="3657893"/>
          </a:xfrm>
          <a:prstGeom prst="rect">
            <a:avLst/>
          </a:prstGeom>
        </p:spPr>
        <p:txBody>
          <a:bodyPr vert="horz" lIns="68580" tIns="34290" rIns="68580" bIns="3429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1200" dirty="0">
              <a:solidFill>
                <a:srgbClr val="000000"/>
              </a:solidFill>
            </a:endParaRPr>
          </a:p>
        </p:txBody>
      </p:sp>
      <p:sp>
        <p:nvSpPr>
          <p:cNvPr id="3" name="Rectangle 2">
            <a:extLst>
              <a:ext uri="{FF2B5EF4-FFF2-40B4-BE49-F238E27FC236}">
                <a16:creationId xmlns:a16="http://schemas.microsoft.com/office/drawing/2014/main" id="{6D303C2B-547A-49F4-A310-11B6FD6C1C0D}"/>
              </a:ext>
            </a:extLst>
          </p:cNvPr>
          <p:cNvSpPr/>
          <p:nvPr/>
        </p:nvSpPr>
        <p:spPr>
          <a:xfrm>
            <a:off x="3580041" y="494971"/>
            <a:ext cx="5437414" cy="375487"/>
          </a:xfrm>
          <a:prstGeom prst="rect">
            <a:avLst/>
          </a:prstGeom>
        </p:spPr>
        <p:txBody>
          <a:bodyPr wrap="square">
            <a:spAutoFit/>
          </a:bodyPr>
          <a:lstStyle/>
          <a:p>
            <a:pPr>
              <a:lnSpc>
                <a:spcPct val="80000"/>
              </a:lnSpc>
            </a:pPr>
            <a:endParaRPr lang="en-US" altLang="en-US" sz="2300"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Rectangle 5">
            <a:extLst>
              <a:ext uri="{FF2B5EF4-FFF2-40B4-BE49-F238E27FC236}">
                <a16:creationId xmlns:a16="http://schemas.microsoft.com/office/drawing/2014/main" id="{9D30607E-9BC5-9D49-8081-DF0512FF3559}"/>
              </a:ext>
            </a:extLst>
          </p:cNvPr>
          <p:cNvSpPr/>
          <p:nvPr/>
        </p:nvSpPr>
        <p:spPr>
          <a:xfrm>
            <a:off x="3901496" y="278401"/>
            <a:ext cx="4689056" cy="6754157"/>
          </a:xfrm>
          <a:prstGeom prst="rect">
            <a:avLst/>
          </a:prstGeom>
        </p:spPr>
        <p:txBody>
          <a:bodyPr wrap="square">
            <a:spAutoFit/>
          </a:bodyPr>
          <a:lstStyle/>
          <a:p>
            <a:pPr>
              <a:lnSpc>
                <a:spcPct val="90000"/>
              </a:lnSpc>
            </a:pPr>
            <a:endParaRPr lang="en-US" altLang="en-US" sz="2800" b="1" dirty="0">
              <a:latin typeface="Arial" panose="020B0604020202020204" pitchFamily="34" charset="0"/>
              <a:ea typeface="ＭＳ Ｐゴシック" panose="020B0600070205080204" pitchFamily="34" charset="-128"/>
              <a:cs typeface="Arial" panose="020B0604020202020204" pitchFamily="34" charset="0"/>
            </a:endParaRPr>
          </a:p>
          <a:p>
            <a:pPr>
              <a:lnSpc>
                <a:spcPct val="90000"/>
              </a:lnSpc>
            </a:pPr>
            <a:endParaRPr lang="en-US" altLang="en-US" sz="2800" b="1" dirty="0">
              <a:latin typeface="Arial" panose="020B0604020202020204" pitchFamily="34" charset="0"/>
              <a:ea typeface="ＭＳ Ｐゴシック" panose="020B0600070205080204" pitchFamily="34" charset="-128"/>
              <a:cs typeface="Arial" panose="020B0604020202020204" pitchFamily="34" charset="0"/>
            </a:endParaRPr>
          </a:p>
          <a:p>
            <a:pPr>
              <a:lnSpc>
                <a:spcPct val="90000"/>
              </a:lnSpc>
            </a:pPr>
            <a:r>
              <a:rPr lang="en-US" altLang="en-US" sz="2500" dirty="0">
                <a:latin typeface="Arial" panose="020B0604020202020204" pitchFamily="34" charset="0"/>
                <a:ea typeface="ＭＳ Ｐゴシック" panose="020B0600070205080204" pitchFamily="34" charset="-128"/>
                <a:cs typeface="Arial" panose="020B0604020202020204" pitchFamily="34" charset="0"/>
              </a:rPr>
              <a:t>Transfers of the mortgage often create accounting difficulties.</a:t>
            </a:r>
          </a:p>
          <a:p>
            <a:pPr marL="342900" indent="-342900">
              <a:lnSpc>
                <a:spcPct val="90000"/>
              </a:lnSpc>
              <a:buFont typeface="Arial" panose="020B0604020202020204" pitchFamily="34" charset="0"/>
              <a:buChar char="•"/>
            </a:pPr>
            <a:endParaRPr lang="en-US" altLang="en-US" sz="2500" dirty="0">
              <a:latin typeface="Arial" panose="020B0604020202020204" pitchFamily="34" charset="0"/>
              <a:ea typeface="ＭＳ Ｐゴシック" panose="020B0600070205080204" pitchFamily="34" charset="-128"/>
              <a:cs typeface="Arial" panose="020B0604020202020204" pitchFamily="34" charset="0"/>
            </a:endParaRPr>
          </a:p>
          <a:p>
            <a:pPr>
              <a:lnSpc>
                <a:spcPct val="90000"/>
              </a:lnSpc>
            </a:pPr>
            <a:r>
              <a:rPr lang="en-US" altLang="en-US" sz="2500" b="1" dirty="0">
                <a:latin typeface="Arial" panose="020B0604020202020204" pitchFamily="34" charset="0"/>
                <a:ea typeface="ＭＳ Ｐゴシック" panose="020B0600070205080204" pitchFamily="34" charset="-128"/>
                <a:cs typeface="Arial" panose="020B0604020202020204" pitchFamily="34" charset="0"/>
              </a:rPr>
              <a:t>Advice: </a:t>
            </a:r>
          </a:p>
          <a:p>
            <a:pPr marL="342900" indent="-342900">
              <a:lnSpc>
                <a:spcPct val="90000"/>
              </a:lnSpc>
              <a:buFont typeface="Arial" panose="020B0604020202020204" pitchFamily="34" charset="0"/>
              <a:buChar char="•"/>
            </a:pPr>
            <a:endParaRPr lang="en-US" altLang="en-US" sz="2500" b="1" dirty="0">
              <a:latin typeface="Arial" panose="020B0604020202020204" pitchFamily="34" charset="0"/>
              <a:ea typeface="ＭＳ Ｐゴシック" panose="020B0600070205080204" pitchFamily="34" charset="-128"/>
              <a:cs typeface="Arial" panose="020B0604020202020204" pitchFamily="34" charset="0"/>
            </a:endParaRPr>
          </a:p>
          <a:p>
            <a:pPr marL="561975" lvl="1" indent="-561975">
              <a:lnSpc>
                <a:spcPct val="90000"/>
              </a:lnSpc>
              <a:buFont typeface="Arial" panose="020B0604020202020204" pitchFamily="34" charset="0"/>
              <a:buChar char="•"/>
            </a:pPr>
            <a:r>
              <a:rPr lang="en-US" altLang="en-US" sz="2500" dirty="0">
                <a:latin typeface="Arial" panose="020B0604020202020204" pitchFamily="34" charset="0"/>
                <a:ea typeface="ＭＳ Ｐゴシック" panose="020B0600070205080204" pitchFamily="34" charset="-128"/>
                <a:cs typeface="Arial" panose="020B0604020202020204" pitchFamily="34" charset="0"/>
              </a:rPr>
              <a:t>To ensure proper accounting, many bankruptcy courts require mortgage plan payments be made through the trustee (as opposed to direct payments to the creditor). </a:t>
            </a:r>
          </a:p>
          <a:p>
            <a:pPr marL="561975" indent="-561975">
              <a:lnSpc>
                <a:spcPct val="90000"/>
              </a:lnSpc>
              <a:buFont typeface="Arial" panose="020B0604020202020204" pitchFamily="34" charset="0"/>
              <a:buChar char="•"/>
            </a:pPr>
            <a:endParaRPr lang="en-US" altLang="en-US" sz="2500" dirty="0">
              <a:latin typeface="Arial" panose="020B0604020202020204" pitchFamily="34" charset="0"/>
              <a:ea typeface="ＭＳ Ｐゴシック" panose="020B0600070205080204" pitchFamily="34" charset="-128"/>
              <a:cs typeface="Arial" panose="020B0604020202020204" pitchFamily="34" charset="0"/>
            </a:endParaRPr>
          </a:p>
          <a:p>
            <a:pPr marL="561975" lvl="1" indent="-561975">
              <a:lnSpc>
                <a:spcPct val="90000"/>
              </a:lnSpc>
              <a:buFont typeface="Arial" panose="020B0604020202020204" pitchFamily="34" charset="0"/>
              <a:buChar char="•"/>
            </a:pPr>
            <a:r>
              <a:rPr lang="en-US" altLang="en-US" sz="2500" dirty="0">
                <a:latin typeface="Arial" panose="020B0604020202020204" pitchFamily="34" charset="0"/>
                <a:ea typeface="ＭＳ Ｐゴシック" panose="020B0600070205080204" pitchFamily="34" charset="-128"/>
                <a:cs typeface="Arial" panose="020B0604020202020204" pitchFamily="34" charset="0"/>
              </a:rPr>
              <a:t>Modification can occur with multiple pieces of collateral. </a:t>
            </a:r>
          </a:p>
          <a:p>
            <a:pPr marL="342900" indent="-342900">
              <a:lnSpc>
                <a:spcPct val="90000"/>
              </a:lnSpc>
              <a:buFont typeface="Arial" panose="020B0604020202020204" pitchFamily="34" charset="0"/>
              <a:buChar char="•"/>
            </a:pPr>
            <a:endParaRPr lang="en-US" altLang="en-US" sz="2500" dirty="0">
              <a:latin typeface="Arial" panose="020B0604020202020204" pitchFamily="34" charset="0"/>
              <a:ea typeface="ＭＳ Ｐゴシック" panose="020B0600070205080204" pitchFamily="34" charset="-128"/>
              <a:cs typeface="Arial" panose="020B0604020202020204" pitchFamily="34" charset="0"/>
            </a:endParaRPr>
          </a:p>
          <a:p>
            <a:pPr>
              <a:lnSpc>
                <a:spcPct val="90000"/>
              </a:lnSpc>
            </a:pPr>
            <a:endParaRPr lang="en-US" altLang="en-US" sz="2500" dirty="0">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19110335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7718</TotalTime>
  <Words>904</Words>
  <Application>Microsoft Office PowerPoint</Application>
  <PresentationFormat>On-screen Show (4:3)</PresentationFormat>
  <Paragraphs>117</Paragraphs>
  <Slides>15</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Baskerville Old Face</vt:lpstr>
      <vt:lpstr>Calibri</vt:lpstr>
      <vt:lpstr>Calibri Light</vt:lpstr>
      <vt:lpstr>Office Theme</vt:lpstr>
      <vt:lpstr>  Introduction to Bankruptcy Law  and the Bankruptcy System:  An Educational Primer for State Courts [Template Presentation For Educational Use] </vt:lpstr>
      <vt:lpstr>Content Note</vt:lpstr>
      <vt:lpstr>Bankruptcy  and  Foreclosure</vt:lpstr>
      <vt:lpstr>Automatic Stay and Foreclosure</vt:lpstr>
      <vt:lpstr>Automatic Stay and Foreclosure</vt:lpstr>
      <vt:lpstr>Effect of Order for Relief from the Stay </vt:lpstr>
      <vt:lpstr>Serial Filers </vt:lpstr>
      <vt:lpstr> Foreclosure After Chapter 13</vt:lpstr>
      <vt:lpstr> Foreclosure After Chapter 13</vt:lpstr>
      <vt:lpstr> Receivers and Commissioners </vt:lpstr>
      <vt:lpstr> Can bankruptcy solve a foreclosure problem?</vt:lpstr>
      <vt:lpstr> Can bankruptcy solve a foreclosure problem? (cont’d)</vt:lpstr>
      <vt:lpstr> Can bankruptcy solve a foreclosure problem? (cont’d)</vt:lpstr>
      <vt:lpstr> Additional  Resources</vt:lpstr>
      <vt:lpstr> 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Bankruptcy Law and the Bankruptcy System:  A Primer for State Court Judges [Template Presentation For Educational Use]</dc:title>
  <dc:creator>Jason Cantone</dc:creator>
  <cp:lastModifiedBy>Jason Cantone</cp:lastModifiedBy>
  <cp:revision>223</cp:revision>
  <dcterms:created xsi:type="dcterms:W3CDTF">2020-01-24T18:33:53Z</dcterms:created>
  <dcterms:modified xsi:type="dcterms:W3CDTF">2020-05-29T15:52:35Z</dcterms:modified>
</cp:coreProperties>
</file>